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notesMasterIdLst>
    <p:notesMasterId r:id="rId49"/>
  </p:notesMasterIdLst>
  <p:sldIdLst>
    <p:sldId id="256" r:id="rId3"/>
    <p:sldId id="257" r:id="rId4"/>
    <p:sldId id="259" r:id="rId5"/>
    <p:sldId id="258" r:id="rId6"/>
    <p:sldId id="274" r:id="rId7"/>
    <p:sldId id="275" r:id="rId8"/>
    <p:sldId id="260" r:id="rId9"/>
    <p:sldId id="262" r:id="rId10"/>
    <p:sldId id="263" r:id="rId11"/>
    <p:sldId id="264" r:id="rId12"/>
    <p:sldId id="316" r:id="rId13"/>
    <p:sldId id="317" r:id="rId14"/>
    <p:sldId id="312" r:id="rId15"/>
    <p:sldId id="313" r:id="rId16"/>
    <p:sldId id="314" r:id="rId17"/>
    <p:sldId id="315" r:id="rId18"/>
    <p:sldId id="276" r:id="rId19"/>
    <p:sldId id="277" r:id="rId20"/>
    <p:sldId id="267" r:id="rId21"/>
    <p:sldId id="268" r:id="rId22"/>
    <p:sldId id="269" r:id="rId23"/>
    <p:sldId id="273" r:id="rId24"/>
    <p:sldId id="270" r:id="rId25"/>
    <p:sldId id="272" r:id="rId26"/>
    <p:sldId id="271" r:id="rId27"/>
    <p:sldId id="318" r:id="rId28"/>
    <p:sldId id="319" r:id="rId29"/>
    <p:sldId id="320" r:id="rId30"/>
    <p:sldId id="321" r:id="rId31"/>
    <p:sldId id="278" r:id="rId32"/>
    <p:sldId id="279" r:id="rId33"/>
    <p:sldId id="280" r:id="rId34"/>
    <p:sldId id="281" r:id="rId35"/>
    <p:sldId id="282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3" r:id="rId44"/>
    <p:sldId id="304" r:id="rId45"/>
    <p:sldId id="305" r:id="rId46"/>
    <p:sldId id="306" r:id="rId47"/>
    <p:sldId id="311" r:id="rId4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13" autoAdjust="0"/>
    <p:restoredTop sz="94660"/>
  </p:normalViewPr>
  <p:slideViewPr>
    <p:cSldViewPr>
      <p:cViewPr>
        <p:scale>
          <a:sx n="80" d="100"/>
          <a:sy n="80" d="100"/>
        </p:scale>
        <p:origin x="-24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8" Type="http://schemas.openxmlformats.org/officeDocument/2006/relationships/slide" Target="slides/slide6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9DD22-7275-44C4-B2A7-6F48535343B7}" type="doc">
      <dgm:prSet loTypeId="urn:microsoft.com/office/officeart/2005/8/layout/hierarchy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B03950-1206-4B65-B529-D4C7E352916F}">
      <dgm:prSet phldrT="[Текст]"/>
      <dgm:spPr/>
      <dgm:t>
        <a:bodyPr/>
        <a:lstStyle/>
        <a:p>
          <a:r>
            <a:rPr lang="ru-RU" b="0" i="0" dirty="0" smtClean="0"/>
            <a:t>Региональные логистические центры</a:t>
          </a:r>
          <a:endParaRPr lang="ru-RU" dirty="0"/>
        </a:p>
      </dgm:t>
    </dgm:pt>
    <dgm:pt modelId="{96785052-1F66-4E35-BAD2-3F66A31ECA90}" type="parTrans" cxnId="{6E6D9B2A-FD0C-4BEE-9644-071F490400AE}">
      <dgm:prSet/>
      <dgm:spPr/>
      <dgm:t>
        <a:bodyPr/>
        <a:lstStyle/>
        <a:p>
          <a:endParaRPr lang="ru-RU"/>
        </a:p>
      </dgm:t>
    </dgm:pt>
    <dgm:pt modelId="{0AFDAB39-B381-4EFB-9F3C-A83F37C2EF4C}" type="sibTrans" cxnId="{6E6D9B2A-FD0C-4BEE-9644-071F490400AE}">
      <dgm:prSet/>
      <dgm:spPr/>
      <dgm:t>
        <a:bodyPr/>
        <a:lstStyle/>
        <a:p>
          <a:endParaRPr lang="ru-RU"/>
        </a:p>
      </dgm:t>
    </dgm:pt>
    <dgm:pt modelId="{F1F7B8D7-12A7-48AE-9F33-67F7DD367113}">
      <dgm:prSet phldrT="[Текст]" custT="1"/>
      <dgm:spPr/>
      <dgm:t>
        <a:bodyPr/>
        <a:lstStyle/>
        <a:p>
          <a:r>
            <a:rPr lang="ru-RU" sz="1400" b="0" i="0" dirty="0" smtClean="0"/>
            <a:t>крупные, хорошо оснащенные предприятия, предназначенные для оказания услуг другим предприятиям</a:t>
          </a:r>
          <a:endParaRPr lang="ru-RU" sz="1400" dirty="0"/>
        </a:p>
      </dgm:t>
    </dgm:pt>
    <dgm:pt modelId="{3EB32475-45B0-42B1-8457-17289298DAF2}" type="parTrans" cxnId="{0494A959-AD0C-4425-AF07-1ACD95BA4526}">
      <dgm:prSet/>
      <dgm:spPr/>
      <dgm:t>
        <a:bodyPr/>
        <a:lstStyle/>
        <a:p>
          <a:endParaRPr lang="ru-RU"/>
        </a:p>
      </dgm:t>
    </dgm:pt>
    <dgm:pt modelId="{C65B3903-2E0C-4239-9617-9492C44F21FB}" type="sibTrans" cxnId="{0494A959-AD0C-4425-AF07-1ACD95BA4526}">
      <dgm:prSet/>
      <dgm:spPr/>
      <dgm:t>
        <a:bodyPr/>
        <a:lstStyle/>
        <a:p>
          <a:endParaRPr lang="ru-RU"/>
        </a:p>
      </dgm:t>
    </dgm:pt>
    <dgm:pt modelId="{76FD31E1-656D-4F64-9819-A3B652910592}">
      <dgm:prSet phldrT="[Текст]" custT="1"/>
      <dgm:spPr/>
      <dgm:t>
        <a:bodyPr/>
        <a:lstStyle/>
        <a:p>
          <a:r>
            <a:rPr lang="ru-RU" sz="1400" b="0" i="0" dirty="0" smtClean="0"/>
            <a:t>Спектр их услуг обычно очень широк, поэтому региональные логистические центры имеют большое число различных подразделений, предназначенных для их оказания</a:t>
          </a:r>
          <a:endParaRPr lang="ru-RU" sz="1400" dirty="0"/>
        </a:p>
      </dgm:t>
    </dgm:pt>
    <dgm:pt modelId="{862DB5C0-ADBA-4DDA-B757-4C57851F3057}" type="parTrans" cxnId="{6404E062-99D7-48D9-819C-234358312DE6}">
      <dgm:prSet/>
      <dgm:spPr/>
      <dgm:t>
        <a:bodyPr/>
        <a:lstStyle/>
        <a:p>
          <a:endParaRPr lang="ru-RU"/>
        </a:p>
      </dgm:t>
    </dgm:pt>
    <dgm:pt modelId="{AF1F1559-1EC2-471F-BA06-418B65FB2E80}" type="sibTrans" cxnId="{6404E062-99D7-48D9-819C-234358312DE6}">
      <dgm:prSet/>
      <dgm:spPr/>
      <dgm:t>
        <a:bodyPr/>
        <a:lstStyle/>
        <a:p>
          <a:endParaRPr lang="ru-RU"/>
        </a:p>
      </dgm:t>
    </dgm:pt>
    <dgm:pt modelId="{5E22EF6D-4A9E-4EC9-8B2A-FF34328933ED}">
      <dgm:prSet phldrT="[Текст]"/>
      <dgm:spPr/>
      <dgm:t>
        <a:bodyPr/>
        <a:lstStyle/>
        <a:p>
          <a:r>
            <a:rPr lang="ru-RU" b="0" i="0" dirty="0" smtClean="0"/>
            <a:t>Логистические центры компаний</a:t>
          </a:r>
          <a:endParaRPr lang="ru-RU" dirty="0"/>
        </a:p>
      </dgm:t>
    </dgm:pt>
    <dgm:pt modelId="{095EAAFD-C2AB-47FF-8750-13C29EC5908D}" type="parTrans" cxnId="{3C167636-B3D5-4E22-8EE9-645D712FECD2}">
      <dgm:prSet/>
      <dgm:spPr/>
      <dgm:t>
        <a:bodyPr/>
        <a:lstStyle/>
        <a:p>
          <a:endParaRPr lang="ru-RU"/>
        </a:p>
      </dgm:t>
    </dgm:pt>
    <dgm:pt modelId="{0B0D38F0-E28C-4D1E-80F8-FDF7CC6711AB}" type="sibTrans" cxnId="{3C167636-B3D5-4E22-8EE9-645D712FECD2}">
      <dgm:prSet/>
      <dgm:spPr/>
      <dgm:t>
        <a:bodyPr/>
        <a:lstStyle/>
        <a:p>
          <a:endParaRPr lang="ru-RU"/>
        </a:p>
      </dgm:t>
    </dgm:pt>
    <dgm:pt modelId="{81BF4977-DC42-4165-95FF-E3DE8B52C74C}">
      <dgm:prSet custT="1"/>
      <dgm:spPr/>
      <dgm:t>
        <a:bodyPr/>
        <a:lstStyle/>
        <a:p>
          <a:r>
            <a:rPr lang="ru-RU" sz="1400" b="0" i="0" smtClean="0"/>
            <a:t>Региональные логистические центры обычно специализируются на массовой переработке грузов по заказам различных компаний</a:t>
          </a:r>
          <a:endParaRPr lang="ru-RU" sz="1400"/>
        </a:p>
      </dgm:t>
    </dgm:pt>
    <dgm:pt modelId="{3300B957-1C18-49DE-86B7-BEC447B38295}" type="parTrans" cxnId="{78C069A1-1EAC-45BB-8118-04F27F5BDE91}">
      <dgm:prSet/>
      <dgm:spPr/>
      <dgm:t>
        <a:bodyPr/>
        <a:lstStyle/>
        <a:p>
          <a:endParaRPr lang="ru-RU"/>
        </a:p>
      </dgm:t>
    </dgm:pt>
    <dgm:pt modelId="{07AF6233-D312-49A4-8AA3-E272D23AE480}" type="sibTrans" cxnId="{78C069A1-1EAC-45BB-8118-04F27F5BDE91}">
      <dgm:prSet/>
      <dgm:spPr/>
      <dgm:t>
        <a:bodyPr/>
        <a:lstStyle/>
        <a:p>
          <a:endParaRPr lang="ru-RU"/>
        </a:p>
      </dgm:t>
    </dgm:pt>
    <dgm:pt modelId="{58B32CF2-6F6B-49CF-ABB5-D4091B92D957}">
      <dgm:prSet custT="1"/>
      <dgm:spPr/>
      <dgm:t>
        <a:bodyPr/>
        <a:lstStyle/>
        <a:p>
          <a:r>
            <a:rPr lang="ru-RU" sz="1400" b="0" i="0" dirty="0" smtClean="0"/>
            <a:t>Их структура зависит от профиля и размеров предприятия. На мелких предприятиях это может быть небольшая группа специалистов-</a:t>
          </a:r>
          <a:r>
            <a:rPr lang="ru-RU" sz="1400" b="0" i="0" dirty="0" err="1" smtClean="0"/>
            <a:t>логистиков</a:t>
          </a:r>
          <a:r>
            <a:rPr lang="ru-RU" sz="1400" b="0" i="0" dirty="0" smtClean="0"/>
            <a:t> и два -три компьютера. На крупных фирмах это подразделения с многочисленным штатом и значительным количеством техники</a:t>
          </a:r>
          <a:endParaRPr lang="ru-RU" sz="1400" dirty="0"/>
        </a:p>
      </dgm:t>
    </dgm:pt>
    <dgm:pt modelId="{22E0EACF-91F7-4683-B8EE-8B9A7ED1B325}" type="parTrans" cxnId="{8533EEEC-DD4D-4799-9B9E-E37BDE9D9104}">
      <dgm:prSet/>
      <dgm:spPr/>
      <dgm:t>
        <a:bodyPr/>
        <a:lstStyle/>
        <a:p>
          <a:endParaRPr lang="ru-RU"/>
        </a:p>
      </dgm:t>
    </dgm:pt>
    <dgm:pt modelId="{A19A9FEA-63F4-4B0F-AB07-A64504B9CEB2}" type="sibTrans" cxnId="{8533EEEC-DD4D-4799-9B9E-E37BDE9D9104}">
      <dgm:prSet/>
      <dgm:spPr/>
      <dgm:t>
        <a:bodyPr/>
        <a:lstStyle/>
        <a:p>
          <a:endParaRPr lang="ru-RU"/>
        </a:p>
      </dgm:t>
    </dgm:pt>
    <dgm:pt modelId="{DBCD8339-C746-427A-B49F-6D84A99C3421}">
      <dgm:prSet custT="1"/>
      <dgm:spPr/>
      <dgm:t>
        <a:bodyPr/>
        <a:lstStyle/>
        <a:p>
          <a:r>
            <a:rPr lang="ru-RU" sz="1400" b="0" i="0" smtClean="0"/>
            <a:t>Главная трудность создания логистических центров заключается в дефиците высококвалифицированных кадров. </a:t>
          </a:r>
          <a:endParaRPr lang="ru-RU" sz="1400"/>
        </a:p>
      </dgm:t>
    </dgm:pt>
    <dgm:pt modelId="{2204FD91-A750-497A-A3A7-19C0048EB5E1}" type="parTrans" cxnId="{8CDCC869-B320-40C3-A217-9E0ED2D1F2DB}">
      <dgm:prSet/>
      <dgm:spPr/>
      <dgm:t>
        <a:bodyPr/>
        <a:lstStyle/>
        <a:p>
          <a:endParaRPr lang="ru-RU"/>
        </a:p>
      </dgm:t>
    </dgm:pt>
    <dgm:pt modelId="{1597B622-05DC-489C-8890-02ADF95F77B6}" type="sibTrans" cxnId="{8CDCC869-B320-40C3-A217-9E0ED2D1F2DB}">
      <dgm:prSet/>
      <dgm:spPr/>
      <dgm:t>
        <a:bodyPr/>
        <a:lstStyle/>
        <a:p>
          <a:endParaRPr lang="ru-RU"/>
        </a:p>
      </dgm:t>
    </dgm:pt>
    <dgm:pt modelId="{CBF6A5F9-FEAE-4B0C-B8E8-9C43A9EFACF2}" type="pres">
      <dgm:prSet presAssocID="{9259DD22-7275-44C4-B2A7-6F48535343B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64E4A946-60D5-4AE2-9353-B184808718C0}" type="pres">
      <dgm:prSet presAssocID="{47B03950-1206-4B65-B529-D4C7E352916F}" presName="root" presStyleCnt="0"/>
      <dgm:spPr/>
    </dgm:pt>
    <dgm:pt modelId="{FE265D8F-E3B5-4616-9314-4F8A758AC89D}" type="pres">
      <dgm:prSet presAssocID="{47B03950-1206-4B65-B529-D4C7E352916F}" presName="rootComposite" presStyleCnt="0"/>
      <dgm:spPr/>
    </dgm:pt>
    <dgm:pt modelId="{D253C1E7-F6EB-4274-B5DE-5CE76489438C}" type="pres">
      <dgm:prSet presAssocID="{47B03950-1206-4B65-B529-D4C7E352916F}" presName="rootText" presStyleLbl="node1" presStyleIdx="0" presStyleCnt="2"/>
      <dgm:spPr/>
      <dgm:t>
        <a:bodyPr/>
        <a:lstStyle/>
        <a:p>
          <a:endParaRPr lang="ru-RU"/>
        </a:p>
      </dgm:t>
    </dgm:pt>
    <dgm:pt modelId="{6AB83789-6E65-4A27-BC60-F927A2F8794E}" type="pres">
      <dgm:prSet presAssocID="{47B03950-1206-4B65-B529-D4C7E352916F}" presName="rootConnector" presStyleLbl="node1" presStyleIdx="0" presStyleCnt="2"/>
      <dgm:spPr/>
    </dgm:pt>
    <dgm:pt modelId="{DEDB3A58-7AF3-4F7D-B77F-9EC7329E3183}" type="pres">
      <dgm:prSet presAssocID="{47B03950-1206-4B65-B529-D4C7E352916F}" presName="childShape" presStyleCnt="0"/>
      <dgm:spPr/>
    </dgm:pt>
    <dgm:pt modelId="{D8042505-1B58-412E-90A2-6A04E7CC7639}" type="pres">
      <dgm:prSet presAssocID="{3EB32475-45B0-42B1-8457-17289298DAF2}" presName="Name13" presStyleLbl="parChTrans1D2" presStyleIdx="0" presStyleCnt="5"/>
      <dgm:spPr/>
    </dgm:pt>
    <dgm:pt modelId="{BC402078-7615-4E70-AB8B-C18E8F2F2235}" type="pres">
      <dgm:prSet presAssocID="{F1F7B8D7-12A7-48AE-9F33-67F7DD367113}" presName="childText" presStyleLbl="bgAcc1" presStyleIdx="0" presStyleCnt="5" custScaleX="1751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E090E5A-F0C8-4B35-9CB9-DC2ECEF5BCDC}" type="pres">
      <dgm:prSet presAssocID="{862DB5C0-ADBA-4DDA-B757-4C57851F3057}" presName="Name13" presStyleLbl="parChTrans1D2" presStyleIdx="1" presStyleCnt="5"/>
      <dgm:spPr/>
    </dgm:pt>
    <dgm:pt modelId="{CB8F1F68-0DC4-43C9-8D05-ABE12443F47C}" type="pres">
      <dgm:prSet presAssocID="{76FD31E1-656D-4F64-9819-A3B652910592}" presName="childText" presStyleLbl="bgAcc1" presStyleIdx="1" presStyleCnt="5" custScaleX="175197">
        <dgm:presLayoutVars>
          <dgm:bulletEnabled val="1"/>
        </dgm:presLayoutVars>
      </dgm:prSet>
      <dgm:spPr/>
    </dgm:pt>
    <dgm:pt modelId="{ACCC8FDF-DF32-477B-A0D3-B3E9FEBFE2E6}" type="pres">
      <dgm:prSet presAssocID="{3300B957-1C18-49DE-86B7-BEC447B38295}" presName="Name13" presStyleLbl="parChTrans1D2" presStyleIdx="2" presStyleCnt="5"/>
      <dgm:spPr/>
    </dgm:pt>
    <dgm:pt modelId="{FA6CE0A1-5260-4A10-9CDF-FDAB60F08303}" type="pres">
      <dgm:prSet presAssocID="{81BF4977-DC42-4165-95FF-E3DE8B52C74C}" presName="childText" presStyleLbl="bgAcc1" presStyleIdx="2" presStyleCnt="5" custScaleX="175197">
        <dgm:presLayoutVars>
          <dgm:bulletEnabled val="1"/>
        </dgm:presLayoutVars>
      </dgm:prSet>
      <dgm:spPr/>
    </dgm:pt>
    <dgm:pt modelId="{B8F7359B-9D6E-4860-9D13-C0195CAB7CBD}" type="pres">
      <dgm:prSet presAssocID="{5E22EF6D-4A9E-4EC9-8B2A-FF34328933ED}" presName="root" presStyleCnt="0"/>
      <dgm:spPr/>
    </dgm:pt>
    <dgm:pt modelId="{A80520F9-ECCA-46A2-922F-43770482783E}" type="pres">
      <dgm:prSet presAssocID="{5E22EF6D-4A9E-4EC9-8B2A-FF34328933ED}" presName="rootComposite" presStyleCnt="0"/>
      <dgm:spPr/>
    </dgm:pt>
    <dgm:pt modelId="{F2ACC126-9781-48C3-A799-A5422EE0A34A}" type="pres">
      <dgm:prSet presAssocID="{5E22EF6D-4A9E-4EC9-8B2A-FF34328933ED}" presName="rootText" presStyleLbl="node1" presStyleIdx="1" presStyleCnt="2"/>
      <dgm:spPr/>
      <dgm:t>
        <a:bodyPr/>
        <a:lstStyle/>
        <a:p>
          <a:endParaRPr lang="ru-RU"/>
        </a:p>
      </dgm:t>
    </dgm:pt>
    <dgm:pt modelId="{120C1392-3914-41E3-9B8A-E5E498C93895}" type="pres">
      <dgm:prSet presAssocID="{5E22EF6D-4A9E-4EC9-8B2A-FF34328933ED}" presName="rootConnector" presStyleLbl="node1" presStyleIdx="1" presStyleCnt="2"/>
      <dgm:spPr/>
    </dgm:pt>
    <dgm:pt modelId="{0A8E0204-0BC6-44D4-AAC9-BC46236731A0}" type="pres">
      <dgm:prSet presAssocID="{5E22EF6D-4A9E-4EC9-8B2A-FF34328933ED}" presName="childShape" presStyleCnt="0"/>
      <dgm:spPr/>
    </dgm:pt>
    <dgm:pt modelId="{5211F4FD-793C-4CE8-9BAC-7AB21C0DE842}" type="pres">
      <dgm:prSet presAssocID="{22E0EACF-91F7-4683-B8EE-8B9A7ED1B325}" presName="Name13" presStyleLbl="parChTrans1D2" presStyleIdx="3" presStyleCnt="5"/>
      <dgm:spPr/>
    </dgm:pt>
    <dgm:pt modelId="{C368FA0B-F28B-4829-A970-6D233D9ED2D1}" type="pres">
      <dgm:prSet presAssocID="{58B32CF2-6F6B-49CF-ABB5-D4091B92D957}" presName="childText" presStyleLbl="bgAcc1" presStyleIdx="3" presStyleCnt="5" custScaleX="198542" custScaleY="125000">
        <dgm:presLayoutVars>
          <dgm:bulletEnabled val="1"/>
        </dgm:presLayoutVars>
      </dgm:prSet>
      <dgm:spPr/>
    </dgm:pt>
    <dgm:pt modelId="{EBD2F6C3-D643-4998-AD2B-190F952662A2}" type="pres">
      <dgm:prSet presAssocID="{2204FD91-A750-497A-A3A7-19C0048EB5E1}" presName="Name13" presStyleLbl="parChTrans1D2" presStyleIdx="4" presStyleCnt="5"/>
      <dgm:spPr/>
    </dgm:pt>
    <dgm:pt modelId="{FFB85D20-979B-4106-A585-2A544668907C}" type="pres">
      <dgm:prSet presAssocID="{DBCD8339-C746-427A-B49F-6D84A99C3421}" presName="childText" presStyleLbl="bgAcc1" presStyleIdx="4" presStyleCnt="5" custScaleX="198542">
        <dgm:presLayoutVars>
          <dgm:bulletEnabled val="1"/>
        </dgm:presLayoutVars>
      </dgm:prSet>
      <dgm:spPr/>
    </dgm:pt>
  </dgm:ptLst>
  <dgm:cxnLst>
    <dgm:cxn modelId="{78C069A1-1EAC-45BB-8118-04F27F5BDE91}" srcId="{47B03950-1206-4B65-B529-D4C7E352916F}" destId="{81BF4977-DC42-4165-95FF-E3DE8B52C74C}" srcOrd="2" destOrd="0" parTransId="{3300B957-1C18-49DE-86B7-BEC447B38295}" sibTransId="{07AF6233-D312-49A4-8AA3-E272D23AE480}"/>
    <dgm:cxn modelId="{157DAFB8-F72E-4269-ACD1-C1D28D33E5A4}" type="presOf" srcId="{76FD31E1-656D-4F64-9819-A3B652910592}" destId="{CB8F1F68-0DC4-43C9-8D05-ABE12443F47C}" srcOrd="0" destOrd="0" presId="urn:microsoft.com/office/officeart/2005/8/layout/hierarchy3"/>
    <dgm:cxn modelId="{FC837C6F-3B6A-4310-98D7-AD68108F65F0}" type="presOf" srcId="{58B32CF2-6F6B-49CF-ABB5-D4091B92D957}" destId="{C368FA0B-F28B-4829-A970-6D233D9ED2D1}" srcOrd="0" destOrd="0" presId="urn:microsoft.com/office/officeart/2005/8/layout/hierarchy3"/>
    <dgm:cxn modelId="{7975B7F6-FEE2-4C6A-ACFF-100772781989}" type="presOf" srcId="{5E22EF6D-4A9E-4EC9-8B2A-FF34328933ED}" destId="{120C1392-3914-41E3-9B8A-E5E498C93895}" srcOrd="1" destOrd="0" presId="urn:microsoft.com/office/officeart/2005/8/layout/hierarchy3"/>
    <dgm:cxn modelId="{38B80E96-590D-430F-AD33-B0F83086C4BF}" type="presOf" srcId="{5E22EF6D-4A9E-4EC9-8B2A-FF34328933ED}" destId="{F2ACC126-9781-48C3-A799-A5422EE0A34A}" srcOrd="0" destOrd="0" presId="urn:microsoft.com/office/officeart/2005/8/layout/hierarchy3"/>
    <dgm:cxn modelId="{0494A959-AD0C-4425-AF07-1ACD95BA4526}" srcId="{47B03950-1206-4B65-B529-D4C7E352916F}" destId="{F1F7B8D7-12A7-48AE-9F33-67F7DD367113}" srcOrd="0" destOrd="0" parTransId="{3EB32475-45B0-42B1-8457-17289298DAF2}" sibTransId="{C65B3903-2E0C-4239-9617-9492C44F21FB}"/>
    <dgm:cxn modelId="{3C167636-B3D5-4E22-8EE9-645D712FECD2}" srcId="{9259DD22-7275-44C4-B2A7-6F48535343B7}" destId="{5E22EF6D-4A9E-4EC9-8B2A-FF34328933ED}" srcOrd="1" destOrd="0" parTransId="{095EAAFD-C2AB-47FF-8750-13C29EC5908D}" sibTransId="{0B0D38F0-E28C-4D1E-80F8-FDF7CC6711AB}"/>
    <dgm:cxn modelId="{B719663C-A1EC-44F3-90BF-2B9D6184A2F1}" type="presOf" srcId="{862DB5C0-ADBA-4DDA-B757-4C57851F3057}" destId="{FE090E5A-F0C8-4B35-9CB9-DC2ECEF5BCDC}" srcOrd="0" destOrd="0" presId="urn:microsoft.com/office/officeart/2005/8/layout/hierarchy3"/>
    <dgm:cxn modelId="{8533EEEC-DD4D-4799-9B9E-E37BDE9D9104}" srcId="{5E22EF6D-4A9E-4EC9-8B2A-FF34328933ED}" destId="{58B32CF2-6F6B-49CF-ABB5-D4091B92D957}" srcOrd="0" destOrd="0" parTransId="{22E0EACF-91F7-4683-B8EE-8B9A7ED1B325}" sibTransId="{A19A9FEA-63F4-4B0F-AB07-A64504B9CEB2}"/>
    <dgm:cxn modelId="{8CDCC869-B320-40C3-A217-9E0ED2D1F2DB}" srcId="{5E22EF6D-4A9E-4EC9-8B2A-FF34328933ED}" destId="{DBCD8339-C746-427A-B49F-6D84A99C3421}" srcOrd="1" destOrd="0" parTransId="{2204FD91-A750-497A-A3A7-19C0048EB5E1}" sibTransId="{1597B622-05DC-489C-8890-02ADF95F77B6}"/>
    <dgm:cxn modelId="{0912A013-1FD6-4BAC-9759-B03EE24B3724}" type="presOf" srcId="{3300B957-1C18-49DE-86B7-BEC447B38295}" destId="{ACCC8FDF-DF32-477B-A0D3-B3E9FEBFE2E6}" srcOrd="0" destOrd="0" presId="urn:microsoft.com/office/officeart/2005/8/layout/hierarchy3"/>
    <dgm:cxn modelId="{658EEDFD-76ED-4BC6-965E-4D9A0CCACB3F}" type="presOf" srcId="{2204FD91-A750-497A-A3A7-19C0048EB5E1}" destId="{EBD2F6C3-D643-4998-AD2B-190F952662A2}" srcOrd="0" destOrd="0" presId="urn:microsoft.com/office/officeart/2005/8/layout/hierarchy3"/>
    <dgm:cxn modelId="{EE9D2934-AD6A-4090-805E-D9F6AE5126E3}" type="presOf" srcId="{47B03950-1206-4B65-B529-D4C7E352916F}" destId="{6AB83789-6E65-4A27-BC60-F927A2F8794E}" srcOrd="1" destOrd="0" presId="urn:microsoft.com/office/officeart/2005/8/layout/hierarchy3"/>
    <dgm:cxn modelId="{7C6B36E2-484C-4928-B1A9-9C192D20E840}" type="presOf" srcId="{F1F7B8D7-12A7-48AE-9F33-67F7DD367113}" destId="{BC402078-7615-4E70-AB8B-C18E8F2F2235}" srcOrd="0" destOrd="0" presId="urn:microsoft.com/office/officeart/2005/8/layout/hierarchy3"/>
    <dgm:cxn modelId="{BBBB78A8-6E88-4D40-8B86-036A84A237E1}" type="presOf" srcId="{22E0EACF-91F7-4683-B8EE-8B9A7ED1B325}" destId="{5211F4FD-793C-4CE8-9BAC-7AB21C0DE842}" srcOrd="0" destOrd="0" presId="urn:microsoft.com/office/officeart/2005/8/layout/hierarchy3"/>
    <dgm:cxn modelId="{F285542D-3DFF-4A00-B587-57EE8ECF1178}" type="presOf" srcId="{DBCD8339-C746-427A-B49F-6D84A99C3421}" destId="{FFB85D20-979B-4106-A585-2A544668907C}" srcOrd="0" destOrd="0" presId="urn:microsoft.com/office/officeart/2005/8/layout/hierarchy3"/>
    <dgm:cxn modelId="{8B61DC8B-C132-4070-8A73-0AD03554446E}" type="presOf" srcId="{47B03950-1206-4B65-B529-D4C7E352916F}" destId="{D253C1E7-F6EB-4274-B5DE-5CE76489438C}" srcOrd="0" destOrd="0" presId="urn:microsoft.com/office/officeart/2005/8/layout/hierarchy3"/>
    <dgm:cxn modelId="{A4C85851-9EE7-4C68-83EB-A3C7B82F474B}" type="presOf" srcId="{3EB32475-45B0-42B1-8457-17289298DAF2}" destId="{D8042505-1B58-412E-90A2-6A04E7CC7639}" srcOrd="0" destOrd="0" presId="urn:microsoft.com/office/officeart/2005/8/layout/hierarchy3"/>
    <dgm:cxn modelId="{6404E062-99D7-48D9-819C-234358312DE6}" srcId="{47B03950-1206-4B65-B529-D4C7E352916F}" destId="{76FD31E1-656D-4F64-9819-A3B652910592}" srcOrd="1" destOrd="0" parTransId="{862DB5C0-ADBA-4DDA-B757-4C57851F3057}" sibTransId="{AF1F1559-1EC2-471F-BA06-418B65FB2E80}"/>
    <dgm:cxn modelId="{C4E965C6-EB67-4357-9F91-9F6F081C3713}" type="presOf" srcId="{9259DD22-7275-44C4-B2A7-6F48535343B7}" destId="{CBF6A5F9-FEAE-4B0C-B8E8-9C43A9EFACF2}" srcOrd="0" destOrd="0" presId="urn:microsoft.com/office/officeart/2005/8/layout/hierarchy3"/>
    <dgm:cxn modelId="{6E6D9B2A-FD0C-4BEE-9644-071F490400AE}" srcId="{9259DD22-7275-44C4-B2A7-6F48535343B7}" destId="{47B03950-1206-4B65-B529-D4C7E352916F}" srcOrd="0" destOrd="0" parTransId="{96785052-1F66-4E35-BAD2-3F66A31ECA90}" sibTransId="{0AFDAB39-B381-4EFB-9F3C-A83F37C2EF4C}"/>
    <dgm:cxn modelId="{D9DB48CA-46B6-4CC3-B822-6FDDA68B819D}" type="presOf" srcId="{81BF4977-DC42-4165-95FF-E3DE8B52C74C}" destId="{FA6CE0A1-5260-4A10-9CDF-FDAB60F08303}" srcOrd="0" destOrd="0" presId="urn:microsoft.com/office/officeart/2005/8/layout/hierarchy3"/>
    <dgm:cxn modelId="{368F6764-5673-49DC-9978-8710F03D68EC}" type="presParOf" srcId="{CBF6A5F9-FEAE-4B0C-B8E8-9C43A9EFACF2}" destId="{64E4A946-60D5-4AE2-9353-B184808718C0}" srcOrd="0" destOrd="0" presId="urn:microsoft.com/office/officeart/2005/8/layout/hierarchy3"/>
    <dgm:cxn modelId="{64FA2DA0-82B9-4B3B-9CF4-36875191DCBD}" type="presParOf" srcId="{64E4A946-60D5-4AE2-9353-B184808718C0}" destId="{FE265D8F-E3B5-4616-9314-4F8A758AC89D}" srcOrd="0" destOrd="0" presId="urn:microsoft.com/office/officeart/2005/8/layout/hierarchy3"/>
    <dgm:cxn modelId="{5A88169F-BCAE-4875-858C-18D7C077E104}" type="presParOf" srcId="{FE265D8F-E3B5-4616-9314-4F8A758AC89D}" destId="{D253C1E7-F6EB-4274-B5DE-5CE76489438C}" srcOrd="0" destOrd="0" presId="urn:microsoft.com/office/officeart/2005/8/layout/hierarchy3"/>
    <dgm:cxn modelId="{8919E415-6E37-4813-B73A-26CBE332D250}" type="presParOf" srcId="{FE265D8F-E3B5-4616-9314-4F8A758AC89D}" destId="{6AB83789-6E65-4A27-BC60-F927A2F8794E}" srcOrd="1" destOrd="0" presId="urn:microsoft.com/office/officeart/2005/8/layout/hierarchy3"/>
    <dgm:cxn modelId="{C53655C3-F447-48C6-AE1A-FEB1A690857D}" type="presParOf" srcId="{64E4A946-60D5-4AE2-9353-B184808718C0}" destId="{DEDB3A58-7AF3-4F7D-B77F-9EC7329E3183}" srcOrd="1" destOrd="0" presId="urn:microsoft.com/office/officeart/2005/8/layout/hierarchy3"/>
    <dgm:cxn modelId="{BA868033-4083-4A12-BC98-35D9193344E6}" type="presParOf" srcId="{DEDB3A58-7AF3-4F7D-B77F-9EC7329E3183}" destId="{D8042505-1B58-412E-90A2-6A04E7CC7639}" srcOrd="0" destOrd="0" presId="urn:microsoft.com/office/officeart/2005/8/layout/hierarchy3"/>
    <dgm:cxn modelId="{5711D62D-9509-40B9-93C2-A34546C63D52}" type="presParOf" srcId="{DEDB3A58-7AF3-4F7D-B77F-9EC7329E3183}" destId="{BC402078-7615-4E70-AB8B-C18E8F2F2235}" srcOrd="1" destOrd="0" presId="urn:microsoft.com/office/officeart/2005/8/layout/hierarchy3"/>
    <dgm:cxn modelId="{BA3B275B-0CAC-4DCF-9D27-30FD6FE29DA4}" type="presParOf" srcId="{DEDB3A58-7AF3-4F7D-B77F-9EC7329E3183}" destId="{FE090E5A-F0C8-4B35-9CB9-DC2ECEF5BCDC}" srcOrd="2" destOrd="0" presId="urn:microsoft.com/office/officeart/2005/8/layout/hierarchy3"/>
    <dgm:cxn modelId="{471B8B31-890F-4CD2-9CF5-E98E7966D8DE}" type="presParOf" srcId="{DEDB3A58-7AF3-4F7D-B77F-9EC7329E3183}" destId="{CB8F1F68-0DC4-43C9-8D05-ABE12443F47C}" srcOrd="3" destOrd="0" presId="urn:microsoft.com/office/officeart/2005/8/layout/hierarchy3"/>
    <dgm:cxn modelId="{E789AC48-A400-4296-B603-0451161ADFCA}" type="presParOf" srcId="{DEDB3A58-7AF3-4F7D-B77F-9EC7329E3183}" destId="{ACCC8FDF-DF32-477B-A0D3-B3E9FEBFE2E6}" srcOrd="4" destOrd="0" presId="urn:microsoft.com/office/officeart/2005/8/layout/hierarchy3"/>
    <dgm:cxn modelId="{2441A3F6-C5FE-41E9-B0BF-B1160B3EAC37}" type="presParOf" srcId="{DEDB3A58-7AF3-4F7D-B77F-9EC7329E3183}" destId="{FA6CE0A1-5260-4A10-9CDF-FDAB60F08303}" srcOrd="5" destOrd="0" presId="urn:microsoft.com/office/officeart/2005/8/layout/hierarchy3"/>
    <dgm:cxn modelId="{823BB48A-E761-40DB-89F7-D5A5B21B05FA}" type="presParOf" srcId="{CBF6A5F9-FEAE-4B0C-B8E8-9C43A9EFACF2}" destId="{B8F7359B-9D6E-4860-9D13-C0195CAB7CBD}" srcOrd="1" destOrd="0" presId="urn:microsoft.com/office/officeart/2005/8/layout/hierarchy3"/>
    <dgm:cxn modelId="{FC0D7BDF-0100-4737-A57D-D331E7B0AC74}" type="presParOf" srcId="{B8F7359B-9D6E-4860-9D13-C0195CAB7CBD}" destId="{A80520F9-ECCA-46A2-922F-43770482783E}" srcOrd="0" destOrd="0" presId="urn:microsoft.com/office/officeart/2005/8/layout/hierarchy3"/>
    <dgm:cxn modelId="{92446DA1-07B2-433B-9F93-E7898C0E1A7C}" type="presParOf" srcId="{A80520F9-ECCA-46A2-922F-43770482783E}" destId="{F2ACC126-9781-48C3-A799-A5422EE0A34A}" srcOrd="0" destOrd="0" presId="urn:microsoft.com/office/officeart/2005/8/layout/hierarchy3"/>
    <dgm:cxn modelId="{64FC2EC4-036F-4E92-8068-1B71B2B6E6A4}" type="presParOf" srcId="{A80520F9-ECCA-46A2-922F-43770482783E}" destId="{120C1392-3914-41E3-9B8A-E5E498C93895}" srcOrd="1" destOrd="0" presId="urn:microsoft.com/office/officeart/2005/8/layout/hierarchy3"/>
    <dgm:cxn modelId="{A4D80876-81F2-42E6-8EAE-7E8910C0D93E}" type="presParOf" srcId="{B8F7359B-9D6E-4860-9D13-C0195CAB7CBD}" destId="{0A8E0204-0BC6-44D4-AAC9-BC46236731A0}" srcOrd="1" destOrd="0" presId="urn:microsoft.com/office/officeart/2005/8/layout/hierarchy3"/>
    <dgm:cxn modelId="{08DC3FF4-5D21-49FD-B026-43E8B64B6706}" type="presParOf" srcId="{0A8E0204-0BC6-44D4-AAC9-BC46236731A0}" destId="{5211F4FD-793C-4CE8-9BAC-7AB21C0DE842}" srcOrd="0" destOrd="0" presId="urn:microsoft.com/office/officeart/2005/8/layout/hierarchy3"/>
    <dgm:cxn modelId="{7ED4E80B-72D9-40EC-8FB8-637B5E56695F}" type="presParOf" srcId="{0A8E0204-0BC6-44D4-AAC9-BC46236731A0}" destId="{C368FA0B-F28B-4829-A970-6D233D9ED2D1}" srcOrd="1" destOrd="0" presId="urn:microsoft.com/office/officeart/2005/8/layout/hierarchy3"/>
    <dgm:cxn modelId="{47191CB2-00E7-4A78-9A7C-35201ED6E9C1}" type="presParOf" srcId="{0A8E0204-0BC6-44D4-AAC9-BC46236731A0}" destId="{EBD2F6C3-D643-4998-AD2B-190F952662A2}" srcOrd="2" destOrd="0" presId="urn:microsoft.com/office/officeart/2005/8/layout/hierarchy3"/>
    <dgm:cxn modelId="{4E8C1525-3504-44CD-917A-94BC67A46116}" type="presParOf" srcId="{0A8E0204-0BC6-44D4-AAC9-BC46236731A0}" destId="{FFB85D20-979B-4106-A585-2A54466890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53C1E7-F6EB-4274-B5DE-5CE76489438C}">
      <dsp:nvSpPr>
        <dsp:cNvPr id="0" name=""/>
        <dsp:cNvSpPr/>
      </dsp:nvSpPr>
      <dsp:spPr>
        <a:xfrm>
          <a:off x="288034" y="1920"/>
          <a:ext cx="2302638" cy="115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Региональные логистические центры</a:t>
          </a:r>
          <a:endParaRPr lang="ru-RU" sz="2400" kern="1200" dirty="0"/>
        </a:p>
      </dsp:txBody>
      <dsp:txXfrm>
        <a:off x="321755" y="35641"/>
        <a:ext cx="2235196" cy="1083877"/>
      </dsp:txXfrm>
    </dsp:sp>
    <dsp:sp modelId="{D8042505-1B58-412E-90A2-6A04E7CC7639}">
      <dsp:nvSpPr>
        <dsp:cNvPr id="0" name=""/>
        <dsp:cNvSpPr/>
      </dsp:nvSpPr>
      <dsp:spPr>
        <a:xfrm>
          <a:off x="518298" y="1153239"/>
          <a:ext cx="230263" cy="86348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63489"/>
              </a:lnTo>
              <a:lnTo>
                <a:pt x="230263" y="86348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402078-7615-4E70-AB8B-C18E8F2F2235}">
      <dsp:nvSpPr>
        <dsp:cNvPr id="0" name=""/>
        <dsp:cNvSpPr/>
      </dsp:nvSpPr>
      <dsp:spPr>
        <a:xfrm>
          <a:off x="748562" y="1441069"/>
          <a:ext cx="3227323" cy="115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крупные, хорошо оснащенные предприятия, предназначенные для оказания услуг другим предприятиям</a:t>
          </a:r>
          <a:endParaRPr lang="ru-RU" sz="1400" kern="1200" dirty="0"/>
        </a:p>
      </dsp:txBody>
      <dsp:txXfrm>
        <a:off x="782283" y="1474790"/>
        <a:ext cx="3159881" cy="1083877"/>
      </dsp:txXfrm>
    </dsp:sp>
    <dsp:sp modelId="{FE090E5A-F0C8-4B35-9CB9-DC2ECEF5BCDC}">
      <dsp:nvSpPr>
        <dsp:cNvPr id="0" name=""/>
        <dsp:cNvSpPr/>
      </dsp:nvSpPr>
      <dsp:spPr>
        <a:xfrm>
          <a:off x="518298" y="1153239"/>
          <a:ext cx="230263" cy="230263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02638"/>
              </a:lnTo>
              <a:lnTo>
                <a:pt x="230263" y="230263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8F1F68-0DC4-43C9-8D05-ABE12443F47C}">
      <dsp:nvSpPr>
        <dsp:cNvPr id="0" name=""/>
        <dsp:cNvSpPr/>
      </dsp:nvSpPr>
      <dsp:spPr>
        <a:xfrm>
          <a:off x="748562" y="2880218"/>
          <a:ext cx="3227323" cy="115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Спектр их услуг обычно очень широк, поэтому региональные логистические центры имеют большое число различных подразделений, предназначенных для их оказания</a:t>
          </a:r>
          <a:endParaRPr lang="ru-RU" sz="1400" kern="1200" dirty="0"/>
        </a:p>
      </dsp:txBody>
      <dsp:txXfrm>
        <a:off x="782283" y="2913939"/>
        <a:ext cx="3159881" cy="1083877"/>
      </dsp:txXfrm>
    </dsp:sp>
    <dsp:sp modelId="{ACCC8FDF-DF32-477B-A0D3-B3E9FEBFE2E6}">
      <dsp:nvSpPr>
        <dsp:cNvPr id="0" name=""/>
        <dsp:cNvSpPr/>
      </dsp:nvSpPr>
      <dsp:spPr>
        <a:xfrm>
          <a:off x="518298" y="1153239"/>
          <a:ext cx="230263" cy="374178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741787"/>
              </a:lnTo>
              <a:lnTo>
                <a:pt x="230263" y="374178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A6CE0A1-5260-4A10-9CDF-FDAB60F08303}">
      <dsp:nvSpPr>
        <dsp:cNvPr id="0" name=""/>
        <dsp:cNvSpPr/>
      </dsp:nvSpPr>
      <dsp:spPr>
        <a:xfrm>
          <a:off x="748562" y="4319368"/>
          <a:ext cx="3227323" cy="115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/>
            <a:t>Региональные логистические центры обычно специализируются на массовой переработке грузов по заказам различных компаний</a:t>
          </a:r>
          <a:endParaRPr lang="ru-RU" sz="1400" kern="1200"/>
        </a:p>
      </dsp:txBody>
      <dsp:txXfrm>
        <a:off x="782283" y="4353089"/>
        <a:ext cx="3159881" cy="1083877"/>
      </dsp:txXfrm>
    </dsp:sp>
    <dsp:sp modelId="{F2ACC126-9781-48C3-A799-A5422EE0A34A}">
      <dsp:nvSpPr>
        <dsp:cNvPr id="0" name=""/>
        <dsp:cNvSpPr/>
      </dsp:nvSpPr>
      <dsp:spPr>
        <a:xfrm>
          <a:off x="4091017" y="1920"/>
          <a:ext cx="2302638" cy="115131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0" i="0" kern="1200" dirty="0" smtClean="0"/>
            <a:t>Логистические центры компаний</a:t>
          </a:r>
          <a:endParaRPr lang="ru-RU" sz="2400" kern="1200" dirty="0"/>
        </a:p>
      </dsp:txBody>
      <dsp:txXfrm>
        <a:off x="4124738" y="35641"/>
        <a:ext cx="2235196" cy="1083877"/>
      </dsp:txXfrm>
    </dsp:sp>
    <dsp:sp modelId="{5211F4FD-793C-4CE8-9BAC-7AB21C0DE842}">
      <dsp:nvSpPr>
        <dsp:cNvPr id="0" name=""/>
        <dsp:cNvSpPr/>
      </dsp:nvSpPr>
      <dsp:spPr>
        <a:xfrm>
          <a:off x="4321281" y="1153239"/>
          <a:ext cx="230263" cy="100740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07404"/>
              </a:lnTo>
              <a:lnTo>
                <a:pt x="230263" y="100740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68FA0B-F28B-4829-A970-6D233D9ED2D1}">
      <dsp:nvSpPr>
        <dsp:cNvPr id="0" name=""/>
        <dsp:cNvSpPr/>
      </dsp:nvSpPr>
      <dsp:spPr>
        <a:xfrm>
          <a:off x="4551545" y="1441069"/>
          <a:ext cx="3657363" cy="14391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dirty="0" smtClean="0"/>
            <a:t>Их структура зависит от профиля и размеров предприятия. На мелких предприятиях это может быть небольшая группа специалистов-</a:t>
          </a:r>
          <a:r>
            <a:rPr lang="ru-RU" sz="1400" b="0" i="0" kern="1200" dirty="0" err="1" smtClean="0"/>
            <a:t>логистиков</a:t>
          </a:r>
          <a:r>
            <a:rPr lang="ru-RU" sz="1400" b="0" i="0" kern="1200" dirty="0" smtClean="0"/>
            <a:t> и два -три компьютера. На крупных фирмах это подразделения с многочисленным штатом и значительным количеством техники</a:t>
          </a:r>
          <a:endParaRPr lang="ru-RU" sz="1400" kern="1200" dirty="0"/>
        </a:p>
      </dsp:txBody>
      <dsp:txXfrm>
        <a:off x="4593696" y="1483220"/>
        <a:ext cx="3573061" cy="1354847"/>
      </dsp:txXfrm>
    </dsp:sp>
    <dsp:sp modelId="{EBD2F6C3-D643-4998-AD2B-190F952662A2}">
      <dsp:nvSpPr>
        <dsp:cNvPr id="0" name=""/>
        <dsp:cNvSpPr/>
      </dsp:nvSpPr>
      <dsp:spPr>
        <a:xfrm>
          <a:off x="4321281" y="1153239"/>
          <a:ext cx="230263" cy="25904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90468"/>
              </a:lnTo>
              <a:lnTo>
                <a:pt x="230263" y="259046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FB85D20-979B-4106-A585-2A544668907C}">
      <dsp:nvSpPr>
        <dsp:cNvPr id="0" name=""/>
        <dsp:cNvSpPr/>
      </dsp:nvSpPr>
      <dsp:spPr>
        <a:xfrm>
          <a:off x="4551545" y="3168048"/>
          <a:ext cx="3657363" cy="115131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0" i="0" kern="1200" smtClean="0"/>
            <a:t>Главная трудность создания логистических центров заключается в дефиците высококвалифицированных кадров. </a:t>
          </a:r>
          <a:endParaRPr lang="ru-RU" sz="1400" kern="1200"/>
        </a:p>
      </dsp:txBody>
      <dsp:txXfrm>
        <a:off x="4585266" y="3201769"/>
        <a:ext cx="3589921" cy="10838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168BEF-5818-4469-BA61-8CFC68C6951B}" type="datetimeFigureOut">
              <a:rPr lang="ru-RU" smtClean="0"/>
              <a:t>25.12.2020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A53A35-AFA8-4DA1-90B3-3FEE1B756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425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236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2682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27351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12901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09006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1146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43154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3932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0256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20998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6718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3508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jp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2.docx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980728"/>
            <a:ext cx="7851648" cy="1828800"/>
          </a:xfrm>
        </p:spPr>
        <p:txBody>
          <a:bodyPr/>
          <a:lstStyle/>
          <a:p>
            <a:r>
              <a:rPr lang="ru-RU" dirty="0" smtClean="0"/>
              <a:t>Логистическая инфраструктура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343178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1.Понятие инфраструктуры логистических процессов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Логистические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центры</a:t>
            </a: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Транспортная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инфраструктура</a:t>
            </a:r>
          </a:p>
          <a:p>
            <a:pPr algn="just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Информационная инфраструктура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Перспективы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логистической инфраструктуры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052736"/>
            <a:ext cx="856895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Л</a:t>
            </a:r>
            <a:r>
              <a:rPr lang="ru-RU" sz="2800" b="1" dirty="0" smtClean="0"/>
              <a:t>огистический центр </a:t>
            </a:r>
            <a:r>
              <a:rPr lang="ru-RU" sz="2800" dirty="0" smtClean="0"/>
              <a:t>(англ.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logistic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centre</a:t>
            </a:r>
            <a:r>
              <a:rPr lang="ru-RU" sz="2800" b="1" dirty="0" smtClean="0"/>
              <a:t>)</a:t>
            </a:r>
            <a:r>
              <a:rPr lang="ru-RU" sz="2800" dirty="0" smtClean="0"/>
              <a:t> – </a:t>
            </a:r>
          </a:p>
          <a:p>
            <a:r>
              <a:rPr lang="ru-RU" sz="2800" dirty="0" smtClean="0"/>
              <a:t>это территориальное объединение независимых компаний и органов, занимающихся грузовыми перевозками (например, транспортных посредников, грузоотправителей, операторов перевозок, таможенных органов) и сопутствующими услугами (например, по хранению, техническому обслуживанию и ремонту), включающее, по меньшей мере, один терминал</a:t>
            </a:r>
            <a:endParaRPr lang="ru-RU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78606654"/>
              </p:ext>
            </p:extLst>
          </p:nvPr>
        </p:nvGraphicFramePr>
        <p:xfrm>
          <a:off x="251520" y="332656"/>
          <a:ext cx="8496944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395536" y="5877272"/>
            <a:ext cx="8229600" cy="720080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Типы логистических центров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22831778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0"/>
            <a:ext cx="8712968" cy="1143000"/>
          </a:xfrm>
        </p:spPr>
        <p:txBody>
          <a:bodyPr>
            <a:noAutofit/>
          </a:bodyPr>
          <a:lstStyle/>
          <a:p>
            <a:r>
              <a:rPr lang="ru-RU" sz="3200" dirty="0"/>
              <a:t>К основным подразделениям логистических центров относятся: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76249" y="1124744"/>
            <a:ext cx="8424936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• крупные складские помещения, оборудованные приспособлениями для погрузки, разгрузки и комплектации грузов;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открытые контейнерные площадки;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железнодорожная станция, обеспечивающая подачу вагонов непосредственно к разгрузочным площадкам складов и контейнерным площадкам;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морской или речной порт;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площадка для ожидания разгрузки и погрузки автомашин;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парк авто- и </a:t>
            </a:r>
            <a:r>
              <a:rPr lang="ru-RU" sz="2000" dirty="0" err="1"/>
              <a:t>электропогрузчиков</a:t>
            </a:r>
            <a:r>
              <a:rPr lang="ru-RU" sz="2000" dirty="0"/>
              <a:t>, обеспечивающих перевозку контейнеров международного стандарта;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парк кранов, которые используются для судов, не приспособленных для горизонтального способа погрузки;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административное здание со вспомогательными помещениями;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служба связи;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• служба безопасности, обеспечивающая сохранность материальных ценностей и безопасность как сотрудников логистических центров, так и их клиентов, и др.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71307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305800" cy="1143000"/>
          </a:xfrm>
        </p:spPr>
        <p:txBody>
          <a:bodyPr>
            <a:noAutofit/>
          </a:bodyPr>
          <a:lstStyle/>
          <a:p>
            <a:r>
              <a:rPr lang="ru-RU" sz="3200" dirty="0" smtClean="0"/>
              <a:t>Конкурентоспособный логистический центр</a:t>
            </a:r>
            <a:endParaRPr lang="ru-RU" sz="3200" dirty="0"/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32674"/>
            <a:ext cx="7610430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28074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88640"/>
            <a:ext cx="8305800" cy="864096"/>
          </a:xfrm>
        </p:spPr>
        <p:txBody>
          <a:bodyPr>
            <a:noAutofit/>
          </a:bodyPr>
          <a:lstStyle/>
          <a:p>
            <a:r>
              <a:rPr lang="ru-RU" sz="3600" dirty="0" smtClean="0"/>
              <a:t>При создании ЛЦ достигаются эффекты: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24320" y="1052736"/>
            <a:ext cx="9001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создание ЛЦ позволяет сохранять интеграцию </a:t>
            </a:r>
            <a:r>
              <a:rPr lang="ru-RU" dirty="0" err="1"/>
              <a:t>товаропотоков</a:t>
            </a:r>
            <a:r>
              <a:rPr lang="ru-RU" dirty="0"/>
              <a:t> и эффект масштаба транспортировки в глобальных цепях поставок. Потоки товаров, которые в противном случае "распылялись" бы в морских портах, направляются контейнерными поездами в Л Ц, где имеются достаточные мощности для их переработки и хранения. Тем самым достигается своего рода "сухопутное продление" коммуникаций глобальной морской контейнерной системы с сохранением главных ее особенностей: эффективной индустриальной технологии и </a:t>
            </a:r>
            <a:r>
              <a:rPr lang="ru-RU" dirty="0" err="1"/>
              <a:t>низкозатратных</a:t>
            </a:r>
            <a:r>
              <a:rPr lang="ru-RU" dirty="0"/>
              <a:t> магистральных перевозок;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прямой </a:t>
            </a:r>
            <a:r>
              <a:rPr lang="ru-RU" dirty="0"/>
              <a:t>доступ к регулярным </a:t>
            </a:r>
            <a:r>
              <a:rPr lang="ru-RU" dirty="0" err="1"/>
              <a:t>интермодальным</a:t>
            </a:r>
            <a:r>
              <a:rPr lang="ru-RU" dirty="0"/>
              <a:t> транспортным сервисам дает владельцам логистических объектов, размещенных на ЛЦ, возможность прямого сообщения с морскими портами и другими узловыми пунктами транспортной системы. Использование ЛЦ позволяет странам, лишенным выхода к морю, эффективно интегрироваться в глобальную систему цепей поставок. В некоторых странах с недостаточным развитием железных дорог создаются ЛЦ, которые обслуживаются, в основном, автотранспортными терминалами. Но и в этом случае прямой доступ к регулярному транспортному сервису даст компаниям, размещенным на территории "терминальной деревни", преимущество перед другими субъектами </a:t>
            </a:r>
            <a:r>
              <a:rPr lang="ru-RU" dirty="0" smtClean="0"/>
              <a:t>рынка;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логистические </a:t>
            </a:r>
            <a:r>
              <a:rPr lang="ru-RU" dirty="0"/>
              <a:t>центры являются объектами, где наиболее выгодна концентрация дополнительных логистических услуг. </a:t>
            </a:r>
          </a:p>
        </p:txBody>
      </p:sp>
    </p:spTree>
    <p:extLst>
      <p:ext uri="{BB962C8B-B14F-4D97-AF65-F5344CB8AC3E}">
        <p14:creationId xmlns:p14="http://schemas.microsoft.com/office/powerpoint/2010/main" val="3728376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620688"/>
            <a:ext cx="856895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Наличие ЛЦ в цепи поставок позволяет не только осуществлять операции с товарами, но и управлять товарными потоками, распределяя объемы товаров между пунктами назначения, определяя оптимальный момент поставки, размер партии, выбирая перевозчика и т.д.</a:t>
            </a:r>
          </a:p>
          <a:p>
            <a:r>
              <a:rPr lang="ru-RU" sz="2400" dirty="0"/>
              <a:t>Для обеспечения наилучшей реализации указанных эффектов ЛЦ размещаются в узловых пунктах международных транспортных коридоров, в крупных контейнерных портах, в индустриальных районах и в свободных экономических зонах. Часто ЛЦ создаются вблизи больших городов, что сокращает нагрузку на улично-дорожную сеть, создаваемую крупнотоннажными автомобилями, и позволяет освободить городскую территорию от грузовых железнодорожных станций, складов и других подобных объектов</a:t>
            </a:r>
            <a:r>
              <a:rPr lang="ru-RU" sz="2400" dirty="0" smtClean="0"/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8239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995" y="1412776"/>
            <a:ext cx="78488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ЛЦ играют в экономике развитых стран все более значимую роль, во многом определяя развитие их товаропроводящих систем. Они обеспечивают концентрацию и оптимальное направление товарных потоков, стыковку международных и национальных транспортных коридоров, эффективное взаимодействие различных видов транспорта. ЛЦ предоставляют всем участникам логистической деятельности широкий спектр дополнительных </a:t>
            </a:r>
            <a:r>
              <a:rPr lang="ru-RU" sz="2400" dirty="0" err="1"/>
              <a:t>неперевозочных</a:t>
            </a:r>
            <a:r>
              <a:rPr lang="ru-RU" sz="2400" dirty="0"/>
              <a:t> и нетранспортных услуг. 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22501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568944"/>
            <a:ext cx="8712968" cy="626469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Транспортная инфраструктура</a:t>
            </a:r>
          </a:p>
          <a:p>
            <a:pPr marL="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Транспортировка как совокупность действий, направленных на перемещение материальных ценностей в пространстве и во времени с использованием соответствующих технических средств, без всякого сомнения, представляет собой компоненту технической инфраструктуры логистики. Системное восприятие логистических процессов предполагает их комплексное рассмотрение, что не исключает автономных, специфических условий функционирования транспортной сферы.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63968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4294967295"/>
          </p:nvPr>
        </p:nvSpPr>
        <p:spPr>
          <a:xfrm>
            <a:off x="539552" y="1439864"/>
            <a:ext cx="8392517" cy="4638675"/>
          </a:xfrm>
        </p:spPr>
        <p:txBody>
          <a:bodyPr anchor="ctr">
            <a:normAutofit lnSpcReduction="10000"/>
          </a:bodyPr>
          <a:lstStyle/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r>
              <a:rPr lang="ru-RU" sz="3100" b="1" i="1" dirty="0"/>
              <a:t>Основные документы, определяющие взаимоотношения, обязанности, права и ответственность транспорта и клиентуры, грузоотправителей и грузополучателей</a:t>
            </a:r>
          </a:p>
          <a:p>
            <a:pPr marL="0" indent="0" algn="just">
              <a:lnSpc>
                <a:spcPct val="80000"/>
              </a:lnSpc>
              <a:buFont typeface="Wingdings" pitchFamily="2" charset="2"/>
              <a:buNone/>
            </a:pPr>
            <a:endParaRPr lang="ru-RU" sz="3100" b="1" dirty="0"/>
          </a:p>
          <a:p>
            <a:pPr marL="0" indent="0">
              <a:lnSpc>
                <a:spcPct val="80000"/>
              </a:lnSpc>
            </a:pPr>
            <a:r>
              <a:rPr lang="ru-RU" sz="3100" dirty="0"/>
              <a:t>- Железнодорожный устав РФ; </a:t>
            </a:r>
          </a:p>
          <a:p>
            <a:pPr marL="0" indent="0">
              <a:lnSpc>
                <a:spcPct val="80000"/>
              </a:lnSpc>
            </a:pPr>
            <a:r>
              <a:rPr lang="ru-RU" sz="3100" dirty="0"/>
              <a:t>- Кодекс торгового мореплавания; </a:t>
            </a:r>
          </a:p>
          <a:p>
            <a:pPr marL="0" indent="0">
              <a:lnSpc>
                <a:spcPct val="80000"/>
              </a:lnSpc>
            </a:pPr>
            <a:r>
              <a:rPr lang="ru-RU" sz="3100" dirty="0"/>
              <a:t>- Устав внутреннего водного транспорта; </a:t>
            </a:r>
          </a:p>
          <a:p>
            <a:pPr marL="0" indent="0">
              <a:lnSpc>
                <a:spcPct val="80000"/>
              </a:lnSpc>
            </a:pPr>
            <a:r>
              <a:rPr lang="ru-RU" sz="3100" dirty="0"/>
              <a:t>- Устав автомобильного транспорта; </a:t>
            </a:r>
          </a:p>
          <a:p>
            <a:pPr marL="0" indent="0">
              <a:lnSpc>
                <a:spcPct val="80000"/>
              </a:lnSpc>
            </a:pPr>
            <a:r>
              <a:rPr lang="ru-RU" sz="3100" dirty="0"/>
              <a:t>- Воздушный кодекс.  </a:t>
            </a:r>
          </a:p>
          <a:p>
            <a:pPr marL="0" indent="0">
              <a:lnSpc>
                <a:spcPct val="80000"/>
              </a:lnSpc>
            </a:pP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980443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  <a:latin typeface="Verdana" pitchFamily="34" charset="0"/>
              </a:rPr>
              <a:t>ТРАНСПОРТНАЯ СТРАТЕГИЯ РОССИЙСКОЙ ФЕДЕРАЦИИ НА ПЕРИОД ДО 2030 ГОДА</a:t>
            </a:r>
            <a:endParaRPr lang="ru-RU" sz="2800" dirty="0"/>
          </a:p>
        </p:txBody>
      </p:sp>
      <p:pic>
        <p:nvPicPr>
          <p:cNvPr id="4" name="Picture 4" descr="Слайд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386013"/>
            <a:ext cx="9144000" cy="4471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Группа 8"/>
          <p:cNvGrpSpPr>
            <a:grpSpLocks/>
          </p:cNvGrpSpPr>
          <p:nvPr/>
        </p:nvGrpSpPr>
        <p:grpSpPr bwMode="auto">
          <a:xfrm>
            <a:off x="3419475" y="1970088"/>
            <a:ext cx="2376488" cy="3475037"/>
            <a:chOff x="3419475" y="1970088"/>
            <a:chExt cx="2376488" cy="3475037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3729038" y="1970088"/>
              <a:ext cx="1841500" cy="2849562"/>
            </a:xfrm>
            <a:prstGeom prst="rect">
              <a:avLst/>
            </a:prstGeom>
            <a:gradFill rotWithShape="1">
              <a:gsLst>
                <a:gs pos="0">
                  <a:srgbClr val="EAC1F7"/>
                </a:gs>
                <a:gs pos="100000">
                  <a:srgbClr val="6C5972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uk-UA"/>
            </a:p>
          </p:txBody>
        </p:sp>
        <p:sp>
          <p:nvSpPr>
            <p:cNvPr id="7" name="Text Box 6"/>
            <p:cNvSpPr txBox="1">
              <a:spLocks noChangeArrowheads="1"/>
            </p:cNvSpPr>
            <p:nvPr/>
          </p:nvSpPr>
          <p:spPr bwMode="auto">
            <a:xfrm>
              <a:off x="3419475" y="1970088"/>
              <a:ext cx="2376488" cy="3475037"/>
            </a:xfrm>
            <a:prstGeom prst="rect">
              <a:avLst/>
            </a:prstGeom>
            <a:gradFill rotWithShape="1">
              <a:gsLst>
                <a:gs pos="0">
                  <a:srgbClr val="EAC1F7"/>
                </a:gs>
                <a:gs pos="100000">
                  <a:srgbClr val="6C5972"/>
                </a:gs>
              </a:gsLst>
              <a:lin ang="5400000" scaled="1"/>
            </a:gradFill>
            <a:ln w="9525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ru-RU" sz="1200" b="1">
                <a:solidFill>
                  <a:srgbClr val="0000FF"/>
                </a:solidFill>
                <a:latin typeface="Franklin Gothic Medium" pitchFamily="34" charset="0"/>
                <a:cs typeface="Arial" pitchFamily="34" charset="0"/>
              </a:endParaRPr>
            </a:p>
            <a:p>
              <a:pPr algn="ctr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РАЗВИТИЕ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ЛОГИСТИЧЕСКОЙ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ИНФРАСТРУКТУРЫ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В МУЛЬТИМОДАЛЬНЫХ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ТРАНСПОРТНЫХ УЗЛАХ И МОРСКИХ ПОРТАХ,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РАСПОЛОЖЕННЫХ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В ЗОНЕ ТЯГОТЕНИЯ К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НАЦИОНАЛЬНЫМ И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МЕЖДУНАРОДНЫМ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ТРАНСПОРТНЫМ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КОРИДОРАМ.</a:t>
              </a:r>
              <a:endParaRPr lang="ru-RU" sz="1100">
                <a:cs typeface="Arial" pitchFamily="34" charset="0"/>
              </a:endParaRPr>
            </a:p>
            <a:p>
              <a:pPr algn="ctr" eaLnBrk="0" hangingPunct="0">
                <a:lnSpc>
                  <a:spcPct val="110000"/>
                </a:lnSpc>
              </a:pPr>
              <a:r>
                <a:rPr lang="ru-RU" sz="1200" b="1">
                  <a:solidFill>
                    <a:srgbClr val="0000FF"/>
                  </a:solidFill>
                  <a:latin typeface="Franklin Gothic Medium" pitchFamily="34" charset="0"/>
                  <a:cs typeface="Times New Roman" pitchFamily="18" charset="0"/>
                </a:rPr>
                <a:t>СОЗДАНИЕ ОПОРНОЙ СЕТИ  ЛОГИСТИЧЕСКИХ ЦЕНТРОВ.</a:t>
              </a:r>
              <a:endParaRPr lang="ru-RU">
                <a:cs typeface="Arial" pitchFamily="34" charset="0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Схема взаимодействия логистических мощностей</a:t>
            </a:r>
            <a:endParaRPr lang="ru-RU" dirty="0"/>
          </a:p>
        </p:txBody>
      </p:sp>
      <p:graphicFrame>
        <p:nvGraphicFramePr>
          <p:cNvPr id="26672" name="Object 48"/>
          <p:cNvGraphicFramePr>
            <a:graphicFrameLocks noChangeAspect="1"/>
          </p:cNvGraphicFramePr>
          <p:nvPr/>
        </p:nvGraphicFramePr>
        <p:xfrm>
          <a:off x="251520" y="1628800"/>
          <a:ext cx="8695286" cy="3888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78" name="Документ" r:id="rId3" imgW="6337788" imgH="2675970" progId="Word.Document.12">
                  <p:embed/>
                </p:oleObj>
              </mc:Choice>
              <mc:Fallback>
                <p:oleObj name="Документ" r:id="rId3" imgW="6337788" imgH="2675970" progId="Word.Document.12">
                  <p:embed/>
                  <p:pic>
                    <p:nvPicPr>
                      <p:cNvPr id="0" name="Picture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28800"/>
                        <a:ext cx="8695286" cy="3888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/>
              <a:t>Разработанная Министерством транспорта РФ Транспортная стратегия России на период до 2030 г. предусматривает: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 формирование опорной транспортной сети без разрывов и узких мест; </a:t>
            </a:r>
          </a:p>
          <a:p>
            <a:r>
              <a:rPr lang="ru-RU" dirty="0" smtClean="0"/>
              <a:t>ликвидацию диспропорций в уровне развития транспортной инфраструктуры в отдельных регионах страны; </a:t>
            </a:r>
          </a:p>
          <a:p>
            <a:r>
              <a:rPr lang="ru-RU" dirty="0" smtClean="0"/>
              <a:t>реализацию приоритетных инфраструктурных проектов, обеспечивающих единство транспортной системы; </a:t>
            </a:r>
          </a:p>
          <a:p>
            <a:r>
              <a:rPr lang="ru-RU" dirty="0" smtClean="0"/>
              <a:t>развитие опорной транспортной сети на принципах национальных транспортных коридоров; </a:t>
            </a:r>
          </a:p>
          <a:p>
            <a:r>
              <a:rPr lang="ru-RU" dirty="0" smtClean="0"/>
              <a:t>стыковку национальных транспортных коридоров с МТК европейской и азиатской транспортных систем.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844824"/>
            <a:ext cx="3635896" cy="1584176"/>
          </a:xfrm>
        </p:spPr>
        <p:txBody>
          <a:bodyPr>
            <a:noAutofit/>
          </a:bodyPr>
          <a:lstStyle/>
          <a:p>
            <a:r>
              <a:rPr lang="ru-RU" sz="2800" b="1" dirty="0" smtClean="0"/>
              <a:t>Панъевропейские (Критские) Международные транспортные коридоры, проходящие по территории России</a:t>
            </a:r>
            <a:endParaRPr lang="ru-RU" sz="2800" dirty="0"/>
          </a:p>
        </p:txBody>
      </p:sp>
      <p:pic>
        <p:nvPicPr>
          <p:cNvPr id="8704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87082" y="0"/>
            <a:ext cx="5356918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97996" y="-64478"/>
            <a:ext cx="5276002" cy="8568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0" y="260648"/>
            <a:ext cx="8748464" cy="134076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Основные направления евроазиатских транспортных связей и международные транспортные коридоры «Север — Юг» и «Запад — Восток», проходящие по территории России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19256" cy="1143000"/>
          </a:xfrm>
        </p:spPr>
        <p:txBody>
          <a:bodyPr>
            <a:noAutofit/>
          </a:bodyPr>
          <a:lstStyle/>
          <a:p>
            <a:r>
              <a:rPr lang="ru-RU" sz="2400" b="1" dirty="0" smtClean="0"/>
              <a:t>Основные направления евроазиатских транспортных связей и международные транспортные коридоры «Север — Юг» и «Запад — Восток», проходящие по территории России</a:t>
            </a:r>
            <a:endParaRPr lang="ru-RU" sz="2400" dirty="0"/>
          </a:p>
        </p:txBody>
      </p:sp>
      <p:pic>
        <p:nvPicPr>
          <p:cNvPr id="83970" name="Picture 2" descr="Развитие глобальных транспортных коридоров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007" y="1412776"/>
            <a:ext cx="8508465" cy="52457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563920" y="-1193237"/>
            <a:ext cx="6120681" cy="9028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476" y="1124744"/>
            <a:ext cx="3275856" cy="396044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Международный транспортный коридор </a:t>
            </a:r>
            <a:br>
              <a:rPr lang="ru-RU" sz="3200" b="1" dirty="0" smtClean="0"/>
            </a:br>
            <a:r>
              <a:rPr lang="ru-RU" sz="3200" b="1" dirty="0" smtClean="0"/>
              <a:t>«Север-Юг»</a:t>
            </a:r>
            <a:endParaRPr lang="ru-RU" sz="3200" dirty="0"/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1" y="0"/>
            <a:ext cx="505760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784976" cy="936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Информационная инфраструктура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1720840"/>
            <a:ext cx="72728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Логистические процессы всегда сопровождались информаци­онными потоками, несущими информацию о перемещении груза, транспортных средств и т. д. Интеграция в логистику систем </a:t>
            </a:r>
            <a:r>
              <a:rPr lang="ru-RU" sz="2400" dirty="0" err="1"/>
              <a:t>гео­позиционирования</a:t>
            </a:r>
            <a:r>
              <a:rPr lang="ru-RU" sz="2400" dirty="0"/>
              <a:t>, позволяющих контролировать местонахожде­ние транспортных средств и систем радиочастотного кодирования (RFID) грузов, а также внедрение умных контрактов создают новую цифровую логистику.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202994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112" y="548680"/>
            <a:ext cx="83529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Важнейший элемент ци­фровой логистики — электронный документооборот. Создание информационного пространства цифровых перевозоч­ных документов требует применения технологий больших данных и особенно методов их анализа. Использование электронного документооборота при осуществле­нии грузовых перевозок создает предпосылки к развитию цифровой логистики как инновационной технологии управления информаци­онными потоками в логистической сети на всех иерархических уров­нях. На подготовку бумажной документации и на задержку доставки, связанную с ее оформлением, приходится 10—15 % транспортных рас­ходов. При внедрении цифровой логистики на основе юридически признанного электронного документооборота эти расходы и сроки доставки могут быть снижены на 20—40 % 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29381588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836712"/>
            <a:ext cx="856895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/>
              <a:t>Взаимодействие между элементами транспортно-логистической цепи и грузовым автомобильным транспортом происходит через </a:t>
            </a:r>
            <a:r>
              <a:rPr lang="ru-RU" sz="2000" dirty="0" err="1"/>
              <a:t>терминально</a:t>
            </a:r>
            <a:r>
              <a:rPr lang="ru-RU" sz="2000" dirty="0"/>
              <a:t>-складскую инфраструктуру. Применение RFID технологий в транспортно-логистических системах позволяет своевременно передавать и получать информацию грузах, местонахождении, что в свою очередь делает возможным оперативное планирование, в том числе при возникновении изменений и сбоев на отдельных участках цепи, всеми участниками процесса. Данный подход представляет собой единую цепь поставок, состоящую из элементов технологического цикла складского комплекса отправителя, поставщика и доставки продукции. Эффективность функционирования логистических систем в значительной степени связана с применяемыми в ней технологиями. Современные технологии позволяют предприятиям воплощать новые логистические решения, а внедрение новой техники— оптимизировать производственный процесс, улучшать свою деятельность, реализовывать ранее недоступные и невозможные для осуществления процедуры.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649529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11560" y="1124744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/>
              <a:t>Информационные технологии находятся в активной фазе своего развития. Кроме того, они дали толчок новому направлению в экономике под названием «цифровая экономика», которое в настоящее время находит развитие в государственных программах и правительственных документах. Термин «цифровая экономика» выходит за рамки понятия «информатизация», является новой общемировой идеологией, предполагает более глобальные интеграционные процессы, которые соединяют информационные (цифровые) системы участников бизнес-процесса формируют единое информационно-технологическое (цифровое) пространство.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0926967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556792"/>
            <a:ext cx="820891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u="sng" dirty="0" smtClean="0"/>
              <a:t>Логистическая инфраструктура </a:t>
            </a:r>
            <a:r>
              <a:rPr lang="ru-RU" sz="2800" dirty="0" smtClean="0"/>
              <a:t>- комплексная инженерно-экономическая система, во всех звеньях которой </a:t>
            </a:r>
            <a:r>
              <a:rPr lang="ru-RU" sz="2800" dirty="0" smtClean="0"/>
              <a:t>(на </a:t>
            </a:r>
            <a:r>
              <a:rPr lang="ru-RU" sz="2800" dirty="0" smtClean="0"/>
              <a:t>основе эффективного использования транспортных средств, перегрузочного и складского оборудования, а также информационных </a:t>
            </a:r>
            <a:r>
              <a:rPr lang="ru-RU" sz="2800" dirty="0" smtClean="0"/>
              <a:t>технологий) </a:t>
            </a:r>
            <a:r>
              <a:rPr lang="ru-RU" sz="2800" dirty="0" smtClean="0"/>
              <a:t>обеспечивается максимально возможная скоростная сохранная доставка груза от грузоотправителя грузополучателю</a:t>
            </a:r>
            <a:endParaRPr lang="ru-RU" sz="28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"/>
          <p:cNvSpPr txBox="1">
            <a:spLocks noGrp="1"/>
          </p:cNvSpPr>
          <p:nvPr>
            <p:ph type="ctrTitle"/>
          </p:nvPr>
        </p:nvSpPr>
        <p:spPr>
          <a:xfrm>
            <a:off x="611560" y="620688"/>
            <a:ext cx="8447087" cy="72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Times New Roman"/>
              <a:buNone/>
            </a:pPr>
            <a:r>
              <a:rPr lang="ru-RU" sz="3200" b="1" i="0" u="none" strike="noStrike" cap="none" dirty="0" smtClean="0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Перспективы развития логистической инфраструктуры</a:t>
            </a:r>
            <a:endParaRPr dirty="0"/>
          </a:p>
        </p:txBody>
      </p:sp>
      <p:sp>
        <p:nvSpPr>
          <p:cNvPr id="41" name="Google Shape;41;p3"/>
          <p:cNvSpPr txBox="1">
            <a:spLocks noGrp="1"/>
          </p:cNvSpPr>
          <p:nvPr>
            <p:ph type="subTitle" idx="1"/>
          </p:nvPr>
        </p:nvSpPr>
        <p:spPr>
          <a:xfrm>
            <a:off x="1042987" y="1773237"/>
            <a:ext cx="7921625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оценкам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ОЭСР, к 2030 г.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мировой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ВВП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удвоится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оборот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международной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торговли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увеличится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приведет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спроса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услуги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авиаперевозок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2030 г.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4,7%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грузовых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авиаперевозок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5,9%,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морских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контейнерных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6%,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прогнозируют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ОЭСР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0335919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Google Shape;47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7500" y="1619250"/>
            <a:ext cx="8791575" cy="3775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91050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5"/>
          <p:cNvSpPr txBox="1">
            <a:spLocks noGrp="1"/>
          </p:cNvSpPr>
          <p:nvPr>
            <p:ph type="subTitle" idx="1"/>
          </p:nvPr>
        </p:nvSpPr>
        <p:spPr>
          <a:xfrm>
            <a:off x="611560" y="1052737"/>
            <a:ext cx="8208589" cy="5255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600"/>
              <a:buFont typeface="Noto Sans Symbols"/>
              <a:buNone/>
            </a:pPr>
            <a:r>
              <a:rPr lang="en-US" sz="20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Справится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такой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нагрузкой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«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Короткий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ответ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»,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предупреждает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ОЭСР: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пропускная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коридоров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позволит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нарастить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перевозки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50%,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уже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удвоении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связки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между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существующими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маршрутами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расширять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«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бутылочные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горлышки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поддерживать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существующую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развивающимся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существенно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расширить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протяженность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сетей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208414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"/>
          <p:cNvSpPr txBox="1">
            <a:spLocks noGrp="1"/>
          </p:cNvSpPr>
          <p:nvPr>
            <p:ph type="subTitle" idx="1"/>
          </p:nvPr>
        </p:nvSpPr>
        <p:spPr>
          <a:xfrm>
            <a:off x="323528" y="980729"/>
            <a:ext cx="8820471" cy="49676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включая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электросети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телекоммуникации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2030 г.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около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2,5%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мирового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ВВП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год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подсчитали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ОЭСР.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Потребности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развивающихся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будут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выше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придется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найти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средства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объектов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и 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обозримой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перспективе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существенно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нарастить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затраты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обслуживание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9056081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"/>
          <p:cNvSpPr txBox="1">
            <a:spLocks noGrp="1"/>
          </p:cNvSpPr>
          <p:nvPr>
            <p:ph type="subTitle" idx="1"/>
          </p:nvPr>
        </p:nvSpPr>
        <p:spPr>
          <a:xfrm>
            <a:off x="323529" y="764704"/>
            <a:ext cx="8641084" cy="5759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440"/>
              <a:buFont typeface="Noto Sans Symbols"/>
              <a:buNone/>
            </a:pPr>
            <a:r>
              <a:rPr lang="en-US" sz="1800" b="1" i="1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Вложения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быстрый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результат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восстанавливающейся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после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кризиса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Всемирный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строительстве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промышленности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сразу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создаются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а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занятости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помогает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поддержать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потребление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краткосрочным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повышением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спроса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следуют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долгосрочные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мультипликативные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неодинаковы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зависят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страны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региона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сектора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развитых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экономиках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госрасходов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1%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дополнительный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ВВП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составить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0,1-0,2 п. п.,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эксперты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Европейского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инвестиционного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банка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(EIB).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2502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0"/>
          <p:cNvSpPr txBox="1">
            <a:spLocks noGrp="1"/>
          </p:cNvSpPr>
          <p:nvPr>
            <p:ph type="subTitle" idx="1"/>
          </p:nvPr>
        </p:nvSpPr>
        <p:spPr>
          <a:xfrm>
            <a:off x="827087" y="1989137"/>
            <a:ext cx="8137525" cy="3024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920"/>
              <a:buFont typeface="Noto Sans Symbols"/>
              <a:buNone/>
            </a:pPr>
            <a:r>
              <a:rPr lang="en-US" sz="2400" b="1" i="1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Ставку на инвестиции в инфраструктуру как инструмент восстановления экономики делают и менее богатые страны. Они рассчитывают на частный капитал, который должен последовать вслед за государственным.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993248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 txBox="1">
            <a:spLocks noGrp="1"/>
          </p:cNvSpPr>
          <p:nvPr>
            <p:ph type="subTitle" idx="1"/>
          </p:nvPr>
        </p:nvSpPr>
        <p:spPr>
          <a:xfrm>
            <a:off x="971550" y="1268412"/>
            <a:ext cx="7993062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Главный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государственно-частное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партнерство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(ГЧП).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Среди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преимуществ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традиционно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называют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более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высокую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эффективность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сравнению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государственными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Частники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принимают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рисков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увеличения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стоимости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проекта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срыва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сроков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стараются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приложить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максимум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усилий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чтобы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избежать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тому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привлечение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частников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позволяет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брать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использование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полностью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бюджетном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финансировании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введение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платы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правило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политически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неприемлемо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указывает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ОЭСР.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555942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2"/>
          <p:cNvSpPr txBox="1">
            <a:spLocks noGrp="1"/>
          </p:cNvSpPr>
          <p:nvPr>
            <p:ph type="subTitle" idx="1"/>
          </p:nvPr>
        </p:nvSpPr>
        <p:spPr>
          <a:xfrm>
            <a:off x="827087" y="1700212"/>
            <a:ext cx="8137525" cy="3529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попала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инфраструктурную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ловушку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решения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потолок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3%.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именно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могут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разогнать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Правда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этого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правительство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только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раскошелиться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решиться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структурные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реформы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953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3"/>
          <p:cNvSpPr txBox="1">
            <a:spLocks noGrp="1"/>
          </p:cNvSpPr>
          <p:nvPr>
            <p:ph type="subTitle" idx="1"/>
          </p:nvPr>
        </p:nvSpPr>
        <p:spPr>
          <a:xfrm>
            <a:off x="323528" y="692696"/>
            <a:ext cx="8712521" cy="5976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различных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развивается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без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достаточной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координации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признаёт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Минтранс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госпрограмме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2020 г.: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системы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интегрированной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логистики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отсутствуют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распределительные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центры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практически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технологии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интермодальных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перевозок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еще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определилось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куда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нужно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везти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грузы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должен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быть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эффект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перевозок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замечает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замдиректора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департамента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госрегулирования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тарифов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инфраструктурных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реформ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и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энергоэффективности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Минэкономразвития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Ярослав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Мандрон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646734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4"/>
          <p:cNvSpPr txBox="1">
            <a:spLocks noGrp="1"/>
          </p:cNvSpPr>
          <p:nvPr>
            <p:ph type="subTitle" idx="1"/>
          </p:nvPr>
        </p:nvSpPr>
        <p:spPr>
          <a:xfrm>
            <a:off x="863600" y="1628775"/>
            <a:ext cx="8172450" cy="4176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Мобильность 80% населения осталась на уровне эпохи гужевого транспорта — за год житель страны проезжает всего 2500 км, констатирует директор Института экономики транспорта ВШЭ Михаил Блинкин.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Остальные 20% намного мобильнее, благодаря чему средний показатель по стране — 6900 км в год, но и это почти вдвое меньше, чем в ЕС: 13 000 км (данные Минтранса и Евростата).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00216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892480" cy="1143000"/>
          </a:xfrm>
        </p:spPr>
        <p:txBody>
          <a:bodyPr>
            <a:noAutofit/>
          </a:bodyPr>
          <a:lstStyle/>
          <a:p>
            <a:r>
              <a:rPr lang="ru-RU" sz="3600" dirty="0" smtClean="0"/>
              <a:t>Основные компоненты в системе управления логистической инфраструктурой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84784"/>
            <a:ext cx="8640960" cy="5112568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- общие вопросы создания, развития и управления логистической инфраструктурой; </a:t>
            </a:r>
          </a:p>
          <a:p>
            <a:r>
              <a:rPr lang="ru-RU" dirty="0" smtClean="0"/>
              <a:t>- управление парком подвижного состава собственного или привлеченного транспорта; </a:t>
            </a:r>
          </a:p>
          <a:p>
            <a:r>
              <a:rPr lang="ru-RU" dirty="0" smtClean="0"/>
              <a:t>- использование транспортно-складского оборудования, в том числе, паллетов, контейнеров и т. д.; </a:t>
            </a:r>
          </a:p>
          <a:p>
            <a:r>
              <a:rPr lang="ru-RU" dirty="0" smtClean="0"/>
              <a:t>- развитие сети магистральных и вспомогательных, подъездных путей; </a:t>
            </a:r>
          </a:p>
          <a:p>
            <a:r>
              <a:rPr lang="ru-RU" dirty="0" smtClean="0"/>
              <a:t>- повышение эффективности функционирования складского хозяйства, в том числе складских зданий и помещений, складского, производственного и коммуникационное оборудования; </a:t>
            </a:r>
          </a:p>
          <a:p>
            <a:r>
              <a:rPr lang="ru-RU" dirty="0" smtClean="0"/>
              <a:t>- управление работой подвижного состава на линии (диспетчеризация и маршрутизация перевозок).</a:t>
            </a:r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subTitle" idx="1"/>
          </p:nvPr>
        </p:nvSpPr>
        <p:spPr>
          <a:xfrm>
            <a:off x="827087" y="692150"/>
            <a:ext cx="8208962" cy="3384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Потери от транспортных происшествий достигают астрономической величины в 8% ВВП в год.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Доля транспортных издержек в цене отечественных товаров — 15-20% против 7-8% в развитых странах.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Особенно сильно транспортные барьеры сказываются на стоимости инвестиционных товаров, например стройматериалов.</a:t>
            </a:r>
            <a:endParaRPr/>
          </a:p>
        </p:txBody>
      </p:sp>
      <p:pic>
        <p:nvPicPr>
          <p:cNvPr id="184" name="Google Shape;18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312" y="3884612"/>
            <a:ext cx="3905250" cy="2928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32362" y="3889375"/>
            <a:ext cx="3897312" cy="2924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76557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6"/>
          <p:cNvSpPr txBox="1">
            <a:spLocks noGrp="1"/>
          </p:cNvSpPr>
          <p:nvPr>
            <p:ph type="subTitle" idx="1"/>
          </p:nvPr>
        </p:nvSpPr>
        <p:spPr>
          <a:xfrm>
            <a:off x="898525" y="1196975"/>
            <a:ext cx="8137525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Проблемы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у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видов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Качество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60%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автодорог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соответствует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нормативам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92%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трасс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имеют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лишь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одной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полосе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каждую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сторону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треть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работают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режиме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перегрузки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10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уровень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автомобилизации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вырос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60%, а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протяженность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с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твёрдым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покрытием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—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23%.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состоянию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а/м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дорог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Россию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можно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приравнять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развивающимся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африканским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государствам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7225528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8"/>
          <p:cNvSpPr txBox="1">
            <a:spLocks noGrp="1"/>
          </p:cNvSpPr>
          <p:nvPr>
            <p:ph type="subTitle" idx="1"/>
          </p:nvPr>
        </p:nvSpPr>
        <p:spPr>
          <a:xfrm>
            <a:off x="827087" y="1268412"/>
            <a:ext cx="8208962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Железнодорожная сеть развита неравномерно: плотность путей в регионах различается от 0,5 км до 577 км на 10 000 кв. км. 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Хотя по протяжённости железнодорожной сети Россия уступает только США и Китаю, но 7%, или 6200 км, железных дорог — «бутылочные горла», а к 2020 г. их может быть уже 18 000 км, или 20%, предупреждает РЖД.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0159010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9962" y="1700212"/>
            <a:ext cx="8066087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Контейнерные терминалы в портах сейчас загружены примерно на 75% от их операционной мощности.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Отрасль готова к потенциальному росту грузопотока, но есть сдерживающие факторы: любой порт — это железная дорога, автомобильная дорога, энергетика, гидротехника.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40787384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0"/>
          <p:cNvSpPr txBox="1">
            <a:spLocks noGrp="1"/>
          </p:cNvSpPr>
          <p:nvPr>
            <p:ph type="subTitle" idx="1"/>
          </p:nvPr>
        </p:nvSpPr>
        <p:spPr>
          <a:xfrm>
            <a:off x="827087" y="1268412"/>
            <a:ext cx="8316912" cy="50403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Расшивка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узких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мест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позволит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оживить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экономику</a:t>
            </a:r>
            <a:r>
              <a:rPr lang="ru-RU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</a:t>
            </a:r>
            <a:r>
              <a:rPr lang="en-US" sz="2800" b="0" i="0" u="none" strike="noStrike" cap="none" dirty="0" smtClean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себе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мультипликатору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для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экономики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незначительно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отличаются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отрасли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говорит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Зато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недостаток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пропускной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способности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наносит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наибольший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ущерб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инвестиционной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активности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,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объясняет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: «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Недоинвестирование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транспорт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приводит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к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недоинвестированию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 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другие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2800" b="0" i="0" u="none" strike="noStrike" cap="none" dirty="0" err="1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отрасли</a:t>
            </a:r>
            <a:r>
              <a:rPr lang="en-US" sz="2800" b="0" i="0" u="none" strike="noStrike" cap="none" dirty="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». 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503930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1"/>
          <p:cNvSpPr txBox="1">
            <a:spLocks noGrp="1"/>
          </p:cNvSpPr>
          <p:nvPr>
            <p:ph type="subTitle" idx="1"/>
          </p:nvPr>
        </p:nvSpPr>
        <p:spPr>
          <a:xfrm>
            <a:off x="827087" y="1484312"/>
            <a:ext cx="8208962" cy="36734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 докладе ЦСР дана оценка узких мест на железнодорожных линиях для экономики.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FF00"/>
              </a:buClr>
              <a:buSzPts val="2240"/>
              <a:buFont typeface="Noto Sans Symbols"/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Например, разброс цен в регионах увеличивается на 2,5-13%. В регионе, в котором из-за узких мест на железных дорогах цены выше, инвестиции будут на 1,1-7,5% ниже, чем в регионе с достаточно развитой транспортной инфраструктурой.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741993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" name="Google Shape;25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79612" y="836612"/>
            <a:ext cx="5927725" cy="586263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33713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Основные элементы совокупности определений логистической инфраструктуры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dirty="0" smtClean="0"/>
              <a:t>материальная основа</a:t>
            </a:r>
            <a:r>
              <a:rPr lang="ru-RU" dirty="0" smtClean="0"/>
              <a:t> – комплекс технических средств разных видов транспорта, перегрузочного и складского оборудования с оптимальным соотношением параметров, используемый для доставки отдельных или сходных по транспортно-физическим свойствам грузов; </a:t>
            </a:r>
          </a:p>
          <a:p>
            <a:r>
              <a:rPr lang="ru-RU" dirty="0" smtClean="0"/>
              <a:t>единая </a:t>
            </a:r>
            <a:r>
              <a:rPr lang="ru-RU" b="1" dirty="0" smtClean="0"/>
              <a:t>согласованная технология</a:t>
            </a:r>
            <a:r>
              <a:rPr lang="ru-RU" dirty="0" smtClean="0"/>
              <a:t> доставки грузов от отправителя получателю; </a:t>
            </a:r>
          </a:p>
          <a:p>
            <a:r>
              <a:rPr lang="ru-RU" dirty="0" smtClean="0"/>
              <a:t>экономическое, организационное и коммерческо-правовое </a:t>
            </a:r>
            <a:r>
              <a:rPr lang="ru-RU" b="1" dirty="0" smtClean="0"/>
              <a:t>единение различных звеньев</a:t>
            </a:r>
            <a:r>
              <a:rPr lang="ru-RU" dirty="0" smtClean="0"/>
              <a:t>; </a:t>
            </a:r>
          </a:p>
          <a:p>
            <a:r>
              <a:rPr lang="ru-RU" b="1" dirty="0" smtClean="0"/>
              <a:t>автоматизация </a:t>
            </a:r>
            <a:r>
              <a:rPr lang="ru-RU" dirty="0" smtClean="0"/>
              <a:t>и комплексная механизация основных трудовых </a:t>
            </a:r>
            <a:r>
              <a:rPr lang="ru-RU" b="1" dirty="0" smtClean="0"/>
              <a:t>процессов</a:t>
            </a:r>
            <a:r>
              <a:rPr lang="ru-RU" dirty="0" smtClean="0"/>
              <a:t>, ликвидация тяжелого ручного труда; </a:t>
            </a:r>
          </a:p>
          <a:p>
            <a:r>
              <a:rPr lang="ru-RU" dirty="0" smtClean="0"/>
              <a:t>снижение общественно необходимых транспортных издержек за счет экономической </a:t>
            </a:r>
            <a:r>
              <a:rPr lang="ru-RU" b="1" dirty="0" smtClean="0"/>
              <a:t>эффективности функционирования </a:t>
            </a:r>
            <a:r>
              <a:rPr lang="ru-RU" dirty="0" smtClean="0"/>
              <a:t>транспортных систем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8266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836712"/>
            <a:ext cx="8712968" cy="5904656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Инфраструктуру логистических процессов образуют следующие основные группы технических средств:</a:t>
            </a:r>
          </a:p>
          <a:p>
            <a:pPr marL="0" indent="0" algn="ctr">
              <a:buNone/>
            </a:pP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транспорта и манипулирования для перемещения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материального потока </a:t>
            </a:r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между предприятиями, а также внутри них;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Здания и складские сооружения, предназначенные для складирования и сохранения запасов, а также необходимое складское оборудование, обеспечивающее выполнение основных складских функций;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Упаковывание для сохранения продуктов, часто предназначенное также для транспортировки и манипулирования;</a:t>
            </a:r>
          </a:p>
          <a:p>
            <a:pPr algn="just"/>
            <a:r>
              <a:rPr lang="ru-RU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 обработки информации</a:t>
            </a:r>
            <a:endParaRPr lang="ru-RU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0745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Уровневое представление объектов логистической инфраструктуры</a:t>
            </a:r>
            <a:endParaRPr lang="ru-RU" sz="3600" dirty="0"/>
          </a:p>
        </p:txBody>
      </p:sp>
      <p:graphicFrame>
        <p:nvGraphicFramePr>
          <p:cNvPr id="77826" name="Object 2"/>
          <p:cNvGraphicFramePr>
            <a:graphicFrameLocks noChangeAspect="1"/>
          </p:cNvGraphicFramePr>
          <p:nvPr/>
        </p:nvGraphicFramePr>
        <p:xfrm>
          <a:off x="0" y="1988840"/>
          <a:ext cx="8756320" cy="4392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32" name="Документ" r:id="rId3" imgW="6790823" imgH="3407514" progId="Word.Document.12">
                  <p:embed/>
                </p:oleObj>
              </mc:Choice>
              <mc:Fallback>
                <p:oleObj name="Документ" r:id="rId3" imgW="6790823" imgH="3407514" progId="Word.Document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8840"/>
                        <a:ext cx="8756320" cy="4392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764704"/>
            <a:ext cx="835292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latin typeface="+mj-lt"/>
              </a:rPr>
              <a:t>Опыт западных стран показал, что работа логистических центров позволяет снизить </a:t>
            </a:r>
          </a:p>
          <a:p>
            <a:endParaRPr lang="ru-RU" sz="3200" i="1" dirty="0" smtClean="0">
              <a:latin typeface="+mj-lt"/>
            </a:endParaRPr>
          </a:p>
          <a:p>
            <a:r>
              <a:rPr lang="ru-RU" sz="3200" i="1" dirty="0" smtClean="0">
                <a:latin typeface="+mj-lt"/>
              </a:rPr>
              <a:t>транспортные расходы </a:t>
            </a:r>
            <a:r>
              <a:rPr lang="ru-RU" sz="3200" dirty="0" smtClean="0">
                <a:latin typeface="+mj-lt"/>
              </a:rPr>
              <a:t>на</a:t>
            </a:r>
            <a:r>
              <a:rPr lang="ru-RU" sz="3200" i="1" dirty="0" smtClean="0">
                <a:latin typeface="+mj-lt"/>
              </a:rPr>
              <a:t> </a:t>
            </a:r>
            <a:r>
              <a:rPr lang="ru-RU" sz="3200" b="1" dirty="0" smtClean="0">
                <a:latin typeface="+mj-lt"/>
              </a:rPr>
              <a:t>7–20 %, </a:t>
            </a:r>
          </a:p>
          <a:p>
            <a:endParaRPr lang="ru-RU" sz="3200" dirty="0" smtClean="0">
              <a:latin typeface="+mj-lt"/>
            </a:endParaRPr>
          </a:p>
          <a:p>
            <a:r>
              <a:rPr lang="ru-RU" sz="3200" dirty="0" smtClean="0">
                <a:latin typeface="+mj-lt"/>
              </a:rPr>
              <a:t>расходы на </a:t>
            </a:r>
            <a:r>
              <a:rPr lang="ru-RU" sz="3200" i="1" dirty="0" smtClean="0">
                <a:latin typeface="+mj-lt"/>
              </a:rPr>
              <a:t>погрузочно-разгрузочные работы </a:t>
            </a:r>
            <a:r>
              <a:rPr lang="ru-RU" sz="3200" dirty="0" smtClean="0">
                <a:latin typeface="+mj-lt"/>
              </a:rPr>
              <a:t>и </a:t>
            </a:r>
            <a:r>
              <a:rPr lang="ru-RU" sz="3200" i="1" dirty="0" smtClean="0">
                <a:latin typeface="+mj-lt"/>
              </a:rPr>
              <a:t>хранение </a:t>
            </a:r>
            <a:r>
              <a:rPr lang="ru-RU" sz="3200" dirty="0" smtClean="0">
                <a:latin typeface="+mj-lt"/>
              </a:rPr>
              <a:t>материальных ресурсов и готовой продукции </a:t>
            </a:r>
            <a:r>
              <a:rPr lang="ru-RU" sz="3200" b="1" dirty="0" smtClean="0">
                <a:latin typeface="+mj-lt"/>
              </a:rPr>
              <a:t>на 15–30 %,</a:t>
            </a:r>
          </a:p>
          <a:p>
            <a:r>
              <a:rPr lang="ru-RU" sz="3200" dirty="0" smtClean="0">
                <a:latin typeface="+mj-lt"/>
              </a:rPr>
              <a:t> </a:t>
            </a:r>
          </a:p>
          <a:p>
            <a:r>
              <a:rPr lang="ru-RU" sz="3200" i="1" dirty="0" smtClean="0">
                <a:latin typeface="+mj-lt"/>
              </a:rPr>
              <a:t>общие</a:t>
            </a:r>
            <a:r>
              <a:rPr lang="ru-RU" sz="3200" dirty="0" smtClean="0">
                <a:latin typeface="+mj-lt"/>
              </a:rPr>
              <a:t> </a:t>
            </a:r>
            <a:r>
              <a:rPr lang="ru-RU" sz="3200" i="1" dirty="0" smtClean="0">
                <a:latin typeface="+mj-lt"/>
              </a:rPr>
              <a:t>логистические расходы </a:t>
            </a:r>
            <a:r>
              <a:rPr lang="ru-RU" sz="3200" dirty="0" smtClean="0">
                <a:latin typeface="+mj-lt"/>
              </a:rPr>
              <a:t>на</a:t>
            </a:r>
            <a:r>
              <a:rPr lang="ru-RU" sz="3200" b="1" dirty="0" smtClean="0">
                <a:latin typeface="+mj-lt"/>
              </a:rPr>
              <a:t> 12–35 % </a:t>
            </a:r>
            <a:r>
              <a:rPr lang="ru-RU" sz="3200" dirty="0" smtClean="0">
                <a:latin typeface="+mj-lt"/>
              </a:rPr>
              <a:t>.</a:t>
            </a:r>
            <a:endParaRPr lang="ru-RU" sz="3200" dirty="0">
              <a:latin typeface="+mj-lt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9144000" cy="620688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Подходы к определению термина «логистический центр»</a:t>
            </a:r>
            <a:endParaRPr lang="ru-RU" sz="2400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79512" y="1196752"/>
          <a:ext cx="8640960" cy="2856943"/>
        </p:xfrm>
        <a:graphic>
          <a:graphicData uri="http://schemas.openxmlformats.org/drawingml/2006/table">
            <a:tbl>
              <a:tblPr/>
              <a:tblGrid>
                <a:gridCol w="1766987"/>
                <a:gridCol w="6873973"/>
              </a:tblGrid>
              <a:tr h="235663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Название термина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</a:rPr>
                        <a:t>Определение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6988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Логистический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 err="1">
                          <a:latin typeface="Times New Roman"/>
                          <a:ea typeface="Calibri"/>
                        </a:rPr>
                        <a:t>накопительно-распределительный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 центр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К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омплексная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интегрированная</a:t>
                      </a:r>
                      <a:r>
                        <a:rPr lang="ru-RU" sz="2000" b="1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система </a:t>
                      </a: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грузодвижения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, состоящая из территориально разобщенных объектов, технологически </a:t>
                      </a:r>
                      <a:r>
                        <a:rPr lang="ru-RU" sz="1400" b="0" spc="-20" dirty="0">
                          <a:latin typeface="Times New Roman"/>
                          <a:ea typeface="Calibri"/>
                        </a:rPr>
                        <a:t>связанных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600" spc="-20" dirty="0">
                          <a:latin typeface="Times New Roman"/>
                          <a:ea typeface="Calibri"/>
                        </a:rPr>
                        <a:t>между собой </a:t>
                      </a:r>
                      <a:r>
                        <a:rPr lang="ru-RU" sz="1400" spc="-20" dirty="0">
                          <a:latin typeface="Times New Roman"/>
                          <a:ea typeface="Calibri"/>
                        </a:rPr>
                        <a:t>выполняемыми функциями по сбору, переработке, распределению и доставке грузов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4265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Логистический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 центр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Интермодальный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 объект транспортной инфраструктуры, представляющий собой объединение на определенной территории предприятий сферы логистических услуг, обеспечивающих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синергетический эффект 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и представляющих собой группу независимых или </a:t>
                      </a:r>
                      <a:r>
                        <a:rPr lang="ru-RU" sz="1400" b="0" dirty="0">
                          <a:latin typeface="Times New Roman"/>
                          <a:ea typeface="Calibri"/>
                        </a:rPr>
                        <a:t>связанных между собой 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логистических посредников, а также иных сервисных компаний, оказывающих клиентам полный </a:t>
                      </a:r>
                      <a:r>
                        <a:rPr lang="ru-RU" sz="1600" b="1" dirty="0">
                          <a:latin typeface="Times New Roman"/>
                          <a:ea typeface="Calibri"/>
                        </a:rPr>
                        <a:t>комплекс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 услуг </a:t>
                      </a: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логистического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 сервиса по обслуживанию </a:t>
                      </a:r>
                      <a:r>
                        <a:rPr lang="ru-RU" sz="1400" dirty="0" err="1">
                          <a:latin typeface="Times New Roman"/>
                          <a:ea typeface="Calibri"/>
                        </a:rPr>
                        <a:t>внутрирегиональных</a:t>
                      </a:r>
                      <a:r>
                        <a:rPr lang="ru-RU" sz="1400" dirty="0">
                          <a:latin typeface="Times New Roman"/>
                          <a:ea typeface="Calibri"/>
                        </a:rPr>
                        <a:t>, межрегиональных и международных грузопотоков в различных функциональных областях логистики, а именно в снабжении, распределении, складировании, транспортировке и управлении запасами</a:t>
                      </a:r>
                    </a:p>
                  </a:txBody>
                  <a:tcPr marL="26737" marR="2673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79512" y="4077072"/>
          <a:ext cx="8640960" cy="1584960"/>
        </p:xfrm>
        <a:graphic>
          <a:graphicData uri="http://schemas.openxmlformats.org/drawingml/2006/table">
            <a:tbl>
              <a:tblPr/>
              <a:tblGrid>
                <a:gridCol w="1766986"/>
                <a:gridCol w="6873974"/>
              </a:tblGrid>
              <a:tr h="77298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 err="1">
                          <a:latin typeface="Times New Roman"/>
                          <a:ea typeface="Calibri"/>
                        </a:rPr>
                        <a:t>Логистический</a:t>
                      </a: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 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транспортно-распределительный центр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Многофункциональный терминальный комплекс, сооружаемый в узлах транспортной сети на пересечении магистральных путей сообщения, гарантированно обеспечивающий клиентуру </a:t>
                      </a:r>
                      <a:r>
                        <a:rPr lang="ru-RU" sz="1600" b="1" spc="-5" dirty="0">
                          <a:latin typeface="Times New Roman"/>
                          <a:ea typeface="Calibri"/>
                        </a:rPr>
                        <a:t>комплексным</a:t>
                      </a: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 транспортно-экспедиционным обслуживанием, функционирующий на основе логистических технологий и обеспечивающий максимальный </a:t>
                      </a:r>
                      <a:r>
                        <a:rPr lang="ru-RU" sz="1600" b="1" spc="-5" dirty="0">
                          <a:latin typeface="Times New Roman"/>
                          <a:ea typeface="Calibri"/>
                        </a:rPr>
                        <a:t>синергетический эффект </a:t>
                      </a: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во всей </a:t>
                      </a:r>
                      <a:r>
                        <a:rPr lang="ru-RU" sz="1400" spc="-5" dirty="0" err="1">
                          <a:latin typeface="Times New Roman"/>
                          <a:ea typeface="Calibri"/>
                        </a:rPr>
                        <a:t>логистической</a:t>
                      </a: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 цепи от грузоотправителя до грузополучателя на основе </a:t>
                      </a:r>
                      <a:r>
                        <a:rPr lang="ru-RU" sz="1600" b="1" spc="-5" dirty="0">
                          <a:latin typeface="Times New Roman"/>
                          <a:ea typeface="Calibri"/>
                        </a:rPr>
                        <a:t>интеграции </a:t>
                      </a:r>
                      <a:r>
                        <a:rPr lang="ru-RU" sz="1400" spc="-5" dirty="0">
                          <a:latin typeface="Times New Roman"/>
                          <a:ea typeface="Calibri"/>
                        </a:rPr>
                        <a:t>товароматериальных, информационных, сервисных и финансовых потоках</a:t>
                      </a:r>
                      <a:endParaRPr lang="ru-RU" sz="1400" dirty="0">
                        <a:latin typeface="Times New Roman"/>
                        <a:ea typeface="Calibri"/>
                      </a:endParaRPr>
                    </a:p>
                  </a:txBody>
                  <a:tcPr marL="25940" marR="2594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328</TotalTime>
  <Words>1569</Words>
  <Application>Microsoft Office PowerPoint</Application>
  <PresentationFormat>Экран (4:3)</PresentationFormat>
  <Paragraphs>137</Paragraphs>
  <Slides>46</Slides>
  <Notes>17</Notes>
  <HiddenSlides>0</HiddenSlides>
  <MMClips>0</MMClips>
  <ScaleCrop>false</ScaleCrop>
  <HeadingPairs>
    <vt:vector size="6" baseType="variant">
      <vt:variant>
        <vt:lpstr>Тема</vt:lpstr>
      </vt:variant>
      <vt:variant>
        <vt:i4>2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9" baseType="lpstr">
      <vt:lpstr>Поток</vt:lpstr>
      <vt:lpstr>Тема Office</vt:lpstr>
      <vt:lpstr>Документ</vt:lpstr>
      <vt:lpstr>Логистическая инфраструктура</vt:lpstr>
      <vt:lpstr>Схема взаимодействия логистических мощностей</vt:lpstr>
      <vt:lpstr>Презентация PowerPoint</vt:lpstr>
      <vt:lpstr>Основные компоненты в системе управления логистической инфраструктурой</vt:lpstr>
      <vt:lpstr>Основные элементы совокупности определений логистической инфраструктуры</vt:lpstr>
      <vt:lpstr>Презентация PowerPoint</vt:lpstr>
      <vt:lpstr>Уровневое представление объектов логистической инфраструктуры</vt:lpstr>
      <vt:lpstr>Презентация PowerPoint</vt:lpstr>
      <vt:lpstr>Подходы к определению термина «логистический центр»</vt:lpstr>
      <vt:lpstr>Презентация PowerPoint</vt:lpstr>
      <vt:lpstr>Типы логистических центров</vt:lpstr>
      <vt:lpstr>К основным подразделениям логистических центров относятся:</vt:lpstr>
      <vt:lpstr>Конкурентоспособный логистический центр</vt:lpstr>
      <vt:lpstr>При создании ЛЦ достигаются эффекты:</vt:lpstr>
      <vt:lpstr>Презентация PowerPoint</vt:lpstr>
      <vt:lpstr>Презентация PowerPoint</vt:lpstr>
      <vt:lpstr>Презентация PowerPoint</vt:lpstr>
      <vt:lpstr>Презентация PowerPoint</vt:lpstr>
      <vt:lpstr>ТРАНСПОРТНАЯ СТРАТЕГИЯ РОССИЙСКОЙ ФЕДЕРАЦИИ НА ПЕРИОД ДО 2030 ГОДА</vt:lpstr>
      <vt:lpstr>Разработанная Министерством транспорта РФ Транспортная стратегия России на период до 2030 г. предусматривает:</vt:lpstr>
      <vt:lpstr>Панъевропейские (Критские) Международные транспортные коридоры, проходящие по территории России</vt:lpstr>
      <vt:lpstr>Презентация PowerPoint</vt:lpstr>
      <vt:lpstr>Основные направления евроазиатских транспортных связей и международные транспортные коридоры «Север — Юг» и «Запад — Восток», проходящие по территории России</vt:lpstr>
      <vt:lpstr>Презентация PowerPoint</vt:lpstr>
      <vt:lpstr>Международный транспортный коридор  «Север-Юг»</vt:lpstr>
      <vt:lpstr>Информационная инфраструктура</vt:lpstr>
      <vt:lpstr>Презентация PowerPoint</vt:lpstr>
      <vt:lpstr>Презентация PowerPoint</vt:lpstr>
      <vt:lpstr>Презентация PowerPoint</vt:lpstr>
      <vt:lpstr>Перспективы развития логистической инфраструктуры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Логистическая инфраструктура</dc:title>
  <dc:creator>Olesia</dc:creator>
  <cp:lastModifiedBy>Дмитрий</cp:lastModifiedBy>
  <cp:revision>38</cp:revision>
  <dcterms:created xsi:type="dcterms:W3CDTF">2015-03-15T19:52:42Z</dcterms:created>
  <dcterms:modified xsi:type="dcterms:W3CDTF">2020-12-25T09:28:50Z</dcterms:modified>
</cp:coreProperties>
</file>